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Helvetica Neue" panose="020B0604020202020204" charset="0"/>
      <p:regular r:id="rId68"/>
      <p:bold r:id="rId69"/>
      <p:italic r:id="rId70"/>
      <p:boldItalic r:id="rId71"/>
    </p:embeddedFont>
    <p:embeddedFont>
      <p:font typeface="Helvetica Neue Light" panose="020B0604020202020204" charset="0"/>
      <p:regular r:id="rId72"/>
      <p:bold r:id="rId73"/>
      <p:italic r:id="rId74"/>
      <p:boldItalic r:id="rId75"/>
    </p:embeddedFont>
    <p:embeddedFont>
      <p:font typeface="Ubuntu" panose="020B060402020202020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fa27f04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fa27f04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Usual (most common) strategy is to analyze the data in 2D. Identify trends, domains.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Very useful to map geology under cover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the whole story though, because we are seeing a 3D response. Hard to interpret dips, overlapping  signal + remanence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a77dbcd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fa77dbcd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geophysics is mostly pushed aside, focus on ground truth (surface, drills) to build a geological model. Costly, difficult and hard to justify every assumptions.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 to model because sparse information, need to extrapolate knowledge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Rarely tested back against the geophysics.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fa77dbcd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fa77dbcd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path (past 30 years) is to use 3D inversion to model physical properties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a general idea of the depth and shape of the instrusion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fa77dbcd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fa77dbcd0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Major disconnect between the geologist and geophysicist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Smooth model is only one of many possible solutions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Doesn’t represent the geometry of the problem very well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Still not fully accepted by industry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fc1ffb8c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fc1ffb8c8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diving into the what was done in the thesis and how I did: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need to explain why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is a simpler example that show a poor recovery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1D model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Random kernels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Smooth assumptions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0de81954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0de81954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could increase the amount of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 in the presence of noise, if we over-sample the model we could eventually get something near the true - regardless of the chosen assumptions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0de81954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0de81954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includes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better hardware (EM, seismic methods)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Sample the Earth from different places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Joint inversion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PF this is not really an option (0 frequency, always from the top)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0de81954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0de81954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Constrain the model with physical properties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Lots of research already published on the subject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Still need to drill + build a reference model (expensive, user-driven)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0de81954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0de81954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 proposing to simply extract dominant patterns from the model space using a suite of potential candidates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 comes from the climate prediction models: already generating families of models based on common features (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all physically realistic, not random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All fit the data (globally), but not necessarily locally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want to be driven mainly by the data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0e32e85b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0e32e85b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 proposing to simply extract dominant patterns from the model space using a suite of potential candidates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 comes from the climate prediction models: already generating families of models based on common features (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all physically realistic, not random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All fit the data (globally), but not necessarily locally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want to be driven mainly by the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0cbb3e7af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0cbb3e7af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Friends in the audience don’t know too much about technical aspects of geophysics, but certainly know something about geophysics.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with the obvious - We all know that the Earth has a mass and known about its gravitational field.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probably know about the magnetic field (aurora borealis)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get closer to see more interesting stuff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fa77dbcd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fa77dbcd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goals of this research is to increase the confidence in geophysical inversion and tackle the concept of non-uniqueness.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to be able to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Get a suite of solutions with broad range of characteristics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Need this solutions to be geologically realistic (sharp oriented edges)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Need to solve efficiently both linear and non-linear problems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Need a path towards learning from the model space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fa77dbcd0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fa77dbcd0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 of presentation gives and overview on the technical aspects of the thesis.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Chapters build on each other.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series on technical improvements &amp; innovations to achieve the modeling goals.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Going to give a brief overview of each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fa77dbcd0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fa77dbcd0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Chapter 2 sets up the numerical foundation to compute gravity and magnetic field on a discretized grid.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conversion from continuous to discrete space is well-known and ends up being simple linear relationships involving dense matrices.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more data you have and the larger the earth model is, the bigger the memory footprint.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I spent a fair amount of work trying to make the problem more efficient.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scientifically interesting, but technically important.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fa77dbcd0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fa77dbcd0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first way to reduce the size of the problem is to have more efficient meshes.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Written functions to break the octree mesh in the most efficient matter while preserving continuity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 way is to split the global problem into sub-problems.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nested meshes approach of Haber and Schwartback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Analogous to the footprint approach of Cox et 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fa77dbcd0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fa77dbcd0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Third way is to store the tiled matrices out of RAM on SSD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new open-source library Dask allows to store on disk and access in parallel on Zarr file format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really promising considering the increased comm speed on latest SSD tech. Can be expanded to EM problems as well.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fafbd2dce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fafbd2dce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Chapter 3: Focusses on the inversion part.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Builds upon my MSc.(2015)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fa77dbcd0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fa77dbcd0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idea is that the conventional smooth inversion are not quite giving the interesting result.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Instead of using the l2-norm, we can use other assumptions for small, or compact bodies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0e3684ae7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0e3684ae7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idea is that the conventional smooth inversion are not quite giving the interesting result.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Instead of using the l2-norm, we can use other assumptions for small, or compact bodies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fa77dbcd0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fa77dbcd0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elaboration about how the different norms give a different output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Lawson norm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Difficulties with convergence for p&lt;1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fafbd2dce_1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5fafbd2dce_1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a27f04e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a27f04e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 20,000 km orbit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 quantity of data. Know a lot about the history of our planet from these datasets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Left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WGM2012 FreeAir 2-second resolution - Levelled at 10 km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535548"/>
                </a:solidFill>
                <a:highlight>
                  <a:srgbClr val="FFFFFF"/>
                </a:highlight>
              </a:rPr>
              <a:t>Bureau Gravimétrique International (BGI) + UNESCO + IUGG</a:t>
            </a:r>
            <a:endParaRPr sz="950">
              <a:solidFill>
                <a:srgbClr val="53554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53554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EMAG2 TMI 1-second resolution - Levelled at 2 km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NOAA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Striping of mag indicator of plate tectonics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to Bane Sullivan (pyvista) for dev the viewing library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fafbd2dce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fafbd2dce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Issues arise when we try to combine different norms within the same objective function.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look at the gradients of the function to explain this.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Clearly p and epsilon drive the solution.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fafbd2dce_1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5fafbd2dce_1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sub-problems are minimized, moving towards a steady state that has the right character.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Put more emphasis on keeping the impact of each functions equal, rather than focussing on the actual minimization of a norm.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Outline the initial problem of minimizing a specific function: untimely want to scale things to keep alll components at play.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Mention something about minimizing the original function.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0e3684ae7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0e3684ae7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don’t know ahead of time what alpha values will be needed to get equal contribution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we take steps and correct the scaling along the way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 the end, when epsilon -&gt; 0, we reach a steady state. Each sub-problems as solve to their minimum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Turns out that if we maintain good balance, than we end up at lower phi, likely because all functions are being minimized and not trapped in a local 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fa77dbcd0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fa77dbcd0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elaboration about how the different norms give a different output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Lawson nomr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Difficulties with convergence for p&lt;1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Prepare slides for questions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fa77dbcd0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5fa77dbcd0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 access to space of solutions.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Interesting to point out that correlated signal decreases when assumptions fit better the true solution.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Hopeful that if the data is sensitive to edges, we can extract “most” suitable parameters.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fa77dbcd0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5fa77dbcd0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for now, we can just use suite of solutions to interpret variability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fafbd2dce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5fafbd2dce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Already shown inversion on gravity. Chapter 4 focuses on magnetics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fa77dbcd0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5fa77dbcd0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Already mentioned that magnetization is a vector quantity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upon Lelievre PhD thesis: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are 3 times as large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Lots of regularization yields smooth model. Not bad, but hard to interpet information about the magnetization direction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use sparse norms to reduce the complexity of the model, but Cartesian doesn’t really work.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my MSc, I had used a cooperative approach, but was fairly complicated.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fa77dbcd0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fa77dbcd0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looking back at the spherical formulation.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Solve for amplitude and angles separately.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Major issues with the non-linear problem.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fa77dbcd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5fa77dbcd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contributions are: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Sensitivity re-weighting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Dealing with bounds on angles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Dealing with scales between parameters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fa77db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fa77db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Quebec - where it all started for 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interesting features (East coast, mid-ocean ridge, Greenland)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Same view, different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5fa77dbcd0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5fa77dbcd0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have an inversion code that can recover sparse/blocky amplitude AND angles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Nice extension of the work done on SP problem with Seogi and Craig.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5fafbd2dce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5fafbd2dce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manage to get diverse solutions for both the gravity and magnetics.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fa77dbcd0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fa77dbcd0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currently can only recover boxy models.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about curve elongated objects.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fa77dbcd0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fa77dbcd0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Usual strategy is to measure gradients along Cartesian directions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5fa77dbcd0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5fa77dbcd0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Lelievre had found that these orthogonal gradients were not enough for rotated norms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Applied to sparse norms, I also found an issue with his formulation.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Opted to measure gradients along the diagonal. Much better symmetry in 3D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5fa77dbcd0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5fa77dbcd0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we know the dip of bodies at few locations, we can interpolate the angles and rotate the constraints locally.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now recover a connected fold at depth.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fafbd2dce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fafbd2dce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now technically recover any type of geometry.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are we going to deal with the solution space.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5fa77dbcd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5fa77dbcd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 a learning 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first stab at the problem…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steps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fc1ffb8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fc1ffb8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 a learning 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first stab at the problem…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steps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5fa77dbcd0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5fa77dbcd0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look at local sparsity parameters.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be smooth in one region, block and compact in others.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Want to avoid as much as possible having the user decide.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fa77dbcd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fa77dbcd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 Europe.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Strong mag fields (probably cultural)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5fa77dbcd0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5fa77dbcd0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5fa77dbcd0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5fa77dbcd0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an average model that capture most of the variability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fa77dbcd0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fa77dbcd0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a pattern recognition algorithm to find local match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fa77dbcd0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fa77dbcd0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a really good match with the true model without any input from the user other than the pattern matching phase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5fc1ffb8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5fc1ffb8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example to determine best fitting dips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 the inversion over a range of dips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5fa77dbcd0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5fa77dbcd0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example to determine best fitting dips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 the inversion over a range of dips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fafbd2dc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fafbd2dc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an image moment algorithm to identify major trends.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Rotate and invert again.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5fafbd2dce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5fafbd2dce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wrap all the technology and test on a case study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fa77dbcd0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fa77dbcd0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Mineralization occurs at ~300 below surface.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 drill hole to reach the base of the intrusion at ~1.5 km depth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fafbd2dce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5fafbd2dce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Few questions we would like to address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0e3684ae7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0e3684ae7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Quebec - where it all started for 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interesting features (East coast, mid-ocean ridge, Greenland)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Same view, different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fafbd2dce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5fafbd2dce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models agree very well with the dip and lateral extent of the seismic reflectors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Ore appears in pockets of moderate density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Reversed magnetization inside the UDU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Magnetization mostly pointing outward, normal to the base of the UPXO and peridotite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fa77dbcd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fa77dbcd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a77dbcd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a77dbcd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Closer look at the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~ 500 km (ISS orbital height)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fa77dbcd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fa77dbcd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down at the deposit scale, airborne and ground surveys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Roughly the distance between UBC to science world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25 m resolution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fa77dbcd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fa77dbcd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than just pretty colors, also gives us an idea about crustal structures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Denser bodies increase the local fields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Magnetic minerals generate secondary fields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Induced vs remanence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Helvetica Neue Light"/>
              <a:buChar char="○"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X5n16qITVk&amp;feature=youtu.be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gif.eos.ubc.ca/" TargetMode="External"/><Relationship Id="rId4" Type="http://schemas.openxmlformats.org/officeDocument/2006/relationships/hyperlink" Target="https://docs.google.com/presentation/d/1L1rrDmxSv4fTSBOMJZQ_d2fnr5O_WP8_cgXPM0v1jdU/edit?usp=sha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4.png"/><Relationship Id="rId4" Type="http://schemas.openxmlformats.org/officeDocument/2006/relationships/image" Target="../media/image56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jpe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gif.eos.ubc.ca/" TargetMode="External"/><Relationship Id="rId11" Type="http://schemas.openxmlformats.org/officeDocument/2006/relationships/image" Target="../media/image140.png"/><Relationship Id="rId5" Type="http://schemas.openxmlformats.org/officeDocument/2006/relationships/image" Target="../media/image54.png"/><Relationship Id="rId10" Type="http://schemas.openxmlformats.org/officeDocument/2006/relationships/image" Target="../media/image139.png"/><Relationship Id="rId4" Type="http://schemas.openxmlformats.org/officeDocument/2006/relationships/image" Target="../media/image137.png"/><Relationship Id="rId9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621725" y="1882850"/>
            <a:ext cx="6384900" cy="6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Advanced potential field data inversion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37300" y="2974550"/>
            <a:ext cx="686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Dom Fournier</a:t>
            </a:r>
            <a:endParaRPr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Official trailer</a:t>
            </a:r>
            <a:endParaRPr lang="en-GB" sz="1000" u="sng" dirty="0">
              <a:solidFill>
                <a:schemeClr val="hlink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Link to </a:t>
            </a:r>
            <a:r>
              <a:rPr lang="en-GB" sz="1000" u="sng" dirty="0" err="1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GoogleSlides</a:t>
            </a:r>
            <a:endParaRPr sz="1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137300" y="4465775"/>
            <a:ext cx="68694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Thesis Defence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August 27, 2019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" name="Google Shape;57;p13">
            <a:hlinkClick r:id="rId5"/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454" y="3801528"/>
            <a:ext cx="1045541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 cstate="email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902" y="3727741"/>
            <a:ext cx="581447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67300" y="2703525"/>
            <a:ext cx="8969100" cy="2019300"/>
          </a:xfrm>
          <a:prstGeom prst="parallelogram">
            <a:avLst>
              <a:gd name="adj" fmla="val 110406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1"/>
          </p:nvPr>
        </p:nvSpPr>
        <p:spPr>
          <a:xfrm>
            <a:off x="311700" y="798738"/>
            <a:ext cx="8520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Used primarily as a geological mapper</a:t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2362164" y="3087516"/>
            <a:ext cx="3859096" cy="741036"/>
          </a:xfrm>
          <a:custGeom>
            <a:avLst/>
            <a:gdLst/>
            <a:ahLst/>
            <a:cxnLst/>
            <a:rect l="l" t="t" r="r" b="b"/>
            <a:pathLst>
              <a:path w="138754" h="26644" extrusionOk="0">
                <a:moveTo>
                  <a:pt x="0" y="9960"/>
                </a:moveTo>
                <a:lnTo>
                  <a:pt x="9023" y="7321"/>
                </a:lnTo>
                <a:lnTo>
                  <a:pt x="24771" y="6044"/>
                </a:lnTo>
                <a:lnTo>
                  <a:pt x="36604" y="4086"/>
                </a:lnTo>
                <a:lnTo>
                  <a:pt x="46904" y="1447"/>
                </a:lnTo>
                <a:lnTo>
                  <a:pt x="65206" y="426"/>
                </a:lnTo>
                <a:lnTo>
                  <a:pt x="82571" y="0"/>
                </a:lnTo>
                <a:lnTo>
                  <a:pt x="99170" y="426"/>
                </a:lnTo>
                <a:lnTo>
                  <a:pt x="118834" y="2724"/>
                </a:lnTo>
                <a:lnTo>
                  <a:pt x="131944" y="6214"/>
                </a:lnTo>
                <a:lnTo>
                  <a:pt x="138754" y="10300"/>
                </a:lnTo>
                <a:lnTo>
                  <a:pt x="137221" y="20089"/>
                </a:lnTo>
                <a:lnTo>
                  <a:pt x="128113" y="23580"/>
                </a:lnTo>
                <a:lnTo>
                  <a:pt x="120962" y="26644"/>
                </a:lnTo>
                <a:lnTo>
                  <a:pt x="109811" y="25112"/>
                </a:lnTo>
                <a:lnTo>
                  <a:pt x="102320" y="17025"/>
                </a:lnTo>
                <a:lnTo>
                  <a:pt x="88189" y="11151"/>
                </a:lnTo>
                <a:lnTo>
                  <a:pt x="71249" y="9789"/>
                </a:lnTo>
                <a:lnTo>
                  <a:pt x="47329" y="8598"/>
                </a:lnTo>
                <a:lnTo>
                  <a:pt x="31581" y="8512"/>
                </a:lnTo>
                <a:lnTo>
                  <a:pt x="12854" y="9619"/>
                </a:lnTo>
                <a:close/>
              </a:path>
            </a:pathLst>
          </a:cu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Google Shape;190;p22"/>
          <p:cNvSpPr/>
          <p:nvPr/>
        </p:nvSpPr>
        <p:spPr>
          <a:xfrm>
            <a:off x="1943101" y="3321286"/>
            <a:ext cx="3764394" cy="783673"/>
          </a:xfrm>
          <a:custGeom>
            <a:avLst/>
            <a:gdLst/>
            <a:ahLst/>
            <a:cxnLst/>
            <a:rect l="l" t="t" r="r" b="b"/>
            <a:pathLst>
              <a:path w="135349" h="28177" extrusionOk="0">
                <a:moveTo>
                  <a:pt x="0" y="6044"/>
                </a:moveTo>
                <a:lnTo>
                  <a:pt x="13961" y="1618"/>
                </a:lnTo>
                <a:lnTo>
                  <a:pt x="47245" y="0"/>
                </a:lnTo>
                <a:lnTo>
                  <a:pt x="60439" y="341"/>
                </a:lnTo>
                <a:lnTo>
                  <a:pt x="99341" y="1788"/>
                </a:lnTo>
                <a:lnTo>
                  <a:pt x="107683" y="4001"/>
                </a:lnTo>
                <a:lnTo>
                  <a:pt x="118494" y="8853"/>
                </a:lnTo>
                <a:lnTo>
                  <a:pt x="125560" y="16600"/>
                </a:lnTo>
                <a:lnTo>
                  <a:pt x="135349" y="17876"/>
                </a:lnTo>
                <a:lnTo>
                  <a:pt x="126326" y="20430"/>
                </a:lnTo>
                <a:lnTo>
                  <a:pt x="106577" y="16514"/>
                </a:lnTo>
                <a:lnTo>
                  <a:pt x="90233" y="19238"/>
                </a:lnTo>
                <a:lnTo>
                  <a:pt x="85551" y="24772"/>
                </a:lnTo>
                <a:lnTo>
                  <a:pt x="87253" y="28177"/>
                </a:lnTo>
                <a:lnTo>
                  <a:pt x="57034" y="23324"/>
                </a:lnTo>
                <a:lnTo>
                  <a:pt x="76613" y="19664"/>
                </a:lnTo>
                <a:lnTo>
                  <a:pt x="68952" y="17621"/>
                </a:lnTo>
                <a:lnTo>
                  <a:pt x="50650" y="14982"/>
                </a:lnTo>
                <a:lnTo>
                  <a:pt x="44095" y="17195"/>
                </a:lnTo>
                <a:lnTo>
                  <a:pt x="28773" y="14131"/>
                </a:lnTo>
                <a:lnTo>
                  <a:pt x="31752" y="11833"/>
                </a:lnTo>
                <a:lnTo>
                  <a:pt x="34306" y="9704"/>
                </a:lnTo>
                <a:lnTo>
                  <a:pt x="20175" y="10981"/>
                </a:lnTo>
                <a:lnTo>
                  <a:pt x="7151" y="10641"/>
                </a:lnTo>
                <a:lnTo>
                  <a:pt x="10556" y="6810"/>
                </a:lnTo>
                <a:lnTo>
                  <a:pt x="11918" y="5448"/>
                </a:lnTo>
                <a:close/>
              </a:path>
            </a:pathLst>
          </a:cu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Google Shape;191;p22"/>
          <p:cNvSpPr/>
          <p:nvPr/>
        </p:nvSpPr>
        <p:spPr>
          <a:xfrm>
            <a:off x="3870314" y="3373408"/>
            <a:ext cx="887831" cy="168099"/>
          </a:xfrm>
          <a:custGeom>
            <a:avLst/>
            <a:gdLst/>
            <a:ahLst/>
            <a:cxnLst/>
            <a:rect l="l" t="t" r="r" b="b"/>
            <a:pathLst>
              <a:path w="31922" h="6044" extrusionOk="0">
                <a:moveTo>
                  <a:pt x="0" y="3320"/>
                </a:moveTo>
                <a:lnTo>
                  <a:pt x="2384" y="2128"/>
                </a:lnTo>
                <a:lnTo>
                  <a:pt x="7151" y="511"/>
                </a:lnTo>
                <a:lnTo>
                  <a:pt x="16430" y="255"/>
                </a:lnTo>
                <a:lnTo>
                  <a:pt x="25538" y="0"/>
                </a:lnTo>
                <a:lnTo>
                  <a:pt x="31922" y="1192"/>
                </a:lnTo>
                <a:lnTo>
                  <a:pt x="30986" y="5022"/>
                </a:lnTo>
                <a:lnTo>
                  <a:pt x="18813" y="5107"/>
                </a:lnTo>
                <a:lnTo>
                  <a:pt x="9024" y="6044"/>
                </a:lnTo>
                <a:lnTo>
                  <a:pt x="3746" y="417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22"/>
          <p:cNvGrpSpPr/>
          <p:nvPr/>
        </p:nvGrpSpPr>
        <p:grpSpPr>
          <a:xfrm>
            <a:off x="5336100" y="3300488"/>
            <a:ext cx="436200" cy="516300"/>
            <a:chOff x="5660100" y="3135675"/>
            <a:chExt cx="436200" cy="516300"/>
          </a:xfrm>
        </p:grpSpPr>
        <p:sp>
          <p:nvSpPr>
            <p:cNvPr id="193" name="Google Shape;193;p22"/>
            <p:cNvSpPr/>
            <p:nvPr/>
          </p:nvSpPr>
          <p:spPr>
            <a:xfrm>
              <a:off x="5724900" y="3240525"/>
              <a:ext cx="306600" cy="306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 txBox="1"/>
            <p:nvPr/>
          </p:nvSpPr>
          <p:spPr>
            <a:xfrm>
              <a:off x="5660100" y="3135675"/>
              <a:ext cx="4362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latin typeface="Courier New"/>
                  <a:ea typeface="Courier New"/>
                  <a:cs typeface="Courier New"/>
                  <a:sym typeface="Courier New"/>
                </a:rPr>
                <a:t>ρ</a:t>
              </a:r>
              <a:r>
                <a:rPr lang="en-GB" sz="1000" b="1"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2958463" y="3300488"/>
            <a:ext cx="436200" cy="516300"/>
            <a:chOff x="5660100" y="3135675"/>
            <a:chExt cx="436200" cy="516300"/>
          </a:xfrm>
        </p:grpSpPr>
        <p:sp>
          <p:nvSpPr>
            <p:cNvPr id="196" name="Google Shape;196;p22"/>
            <p:cNvSpPr/>
            <p:nvPr/>
          </p:nvSpPr>
          <p:spPr>
            <a:xfrm>
              <a:off x="5724900" y="3240525"/>
              <a:ext cx="306600" cy="306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2"/>
            <p:cNvSpPr txBox="1"/>
            <p:nvPr/>
          </p:nvSpPr>
          <p:spPr>
            <a:xfrm>
              <a:off x="5660100" y="3135675"/>
              <a:ext cx="4362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latin typeface="Courier New"/>
                  <a:ea typeface="Courier New"/>
                  <a:cs typeface="Courier New"/>
                  <a:sym typeface="Courier New"/>
                </a:rPr>
                <a:t>ρ</a:t>
              </a:r>
              <a:r>
                <a:rPr lang="en-GB" sz="1000" b="1"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6650" y="1231875"/>
            <a:ext cx="4479801" cy="13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5384348" y="1591751"/>
            <a:ext cx="2060481" cy="465162"/>
          </a:xfrm>
          <a:custGeom>
            <a:avLst/>
            <a:gdLst/>
            <a:ahLst/>
            <a:cxnLst/>
            <a:rect l="l" t="t" r="r" b="b"/>
            <a:pathLst>
              <a:path w="137251" h="26471" extrusionOk="0">
                <a:moveTo>
                  <a:pt x="0" y="16218"/>
                </a:moveTo>
                <a:lnTo>
                  <a:pt x="10215" y="10770"/>
                </a:lnTo>
                <a:lnTo>
                  <a:pt x="24175" y="7706"/>
                </a:lnTo>
                <a:lnTo>
                  <a:pt x="37795" y="5322"/>
                </a:lnTo>
                <a:lnTo>
                  <a:pt x="48351" y="2258"/>
                </a:lnTo>
                <a:lnTo>
                  <a:pt x="64181" y="423"/>
                </a:lnTo>
                <a:lnTo>
                  <a:pt x="81433" y="0"/>
                </a:lnTo>
                <a:lnTo>
                  <a:pt x="97924" y="423"/>
                </a:lnTo>
                <a:lnTo>
                  <a:pt x="117461" y="2706"/>
                </a:lnTo>
                <a:lnTo>
                  <a:pt x="130485" y="6174"/>
                </a:lnTo>
                <a:lnTo>
                  <a:pt x="137251" y="10233"/>
                </a:lnTo>
                <a:lnTo>
                  <a:pt x="135728" y="19958"/>
                </a:lnTo>
                <a:lnTo>
                  <a:pt x="126679" y="23427"/>
                </a:lnTo>
                <a:lnTo>
                  <a:pt x="119575" y="26471"/>
                </a:lnTo>
                <a:lnTo>
                  <a:pt x="108496" y="24949"/>
                </a:lnTo>
                <a:lnTo>
                  <a:pt x="101054" y="16914"/>
                </a:lnTo>
                <a:lnTo>
                  <a:pt x="87015" y="11079"/>
                </a:lnTo>
                <a:lnTo>
                  <a:pt x="70185" y="9725"/>
                </a:lnTo>
                <a:lnTo>
                  <a:pt x="46420" y="8542"/>
                </a:lnTo>
                <a:lnTo>
                  <a:pt x="30775" y="8457"/>
                </a:lnTo>
                <a:lnTo>
                  <a:pt x="11917" y="12473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200" name="Google Shape;200;p22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96" y="1481175"/>
            <a:ext cx="4664809" cy="10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1080520" y="1702358"/>
            <a:ext cx="2059794" cy="397264"/>
          </a:xfrm>
          <a:custGeom>
            <a:avLst/>
            <a:gdLst/>
            <a:ahLst/>
            <a:cxnLst/>
            <a:rect l="l" t="t" r="r" b="b"/>
            <a:pathLst>
              <a:path w="137251" h="26471" extrusionOk="0">
                <a:moveTo>
                  <a:pt x="0" y="16218"/>
                </a:moveTo>
                <a:lnTo>
                  <a:pt x="10215" y="10770"/>
                </a:lnTo>
                <a:lnTo>
                  <a:pt x="24175" y="7706"/>
                </a:lnTo>
                <a:lnTo>
                  <a:pt x="37795" y="5322"/>
                </a:lnTo>
                <a:lnTo>
                  <a:pt x="48351" y="2258"/>
                </a:lnTo>
                <a:lnTo>
                  <a:pt x="64181" y="423"/>
                </a:lnTo>
                <a:lnTo>
                  <a:pt x="81433" y="0"/>
                </a:lnTo>
                <a:lnTo>
                  <a:pt x="97924" y="423"/>
                </a:lnTo>
                <a:lnTo>
                  <a:pt x="117461" y="2706"/>
                </a:lnTo>
                <a:lnTo>
                  <a:pt x="130485" y="6174"/>
                </a:lnTo>
                <a:lnTo>
                  <a:pt x="137251" y="10233"/>
                </a:lnTo>
                <a:lnTo>
                  <a:pt x="135728" y="19958"/>
                </a:lnTo>
                <a:lnTo>
                  <a:pt x="126679" y="23427"/>
                </a:lnTo>
                <a:lnTo>
                  <a:pt x="119575" y="26471"/>
                </a:lnTo>
                <a:lnTo>
                  <a:pt x="108496" y="24949"/>
                </a:lnTo>
                <a:lnTo>
                  <a:pt x="101054" y="16914"/>
                </a:lnTo>
                <a:lnTo>
                  <a:pt x="87015" y="11079"/>
                </a:lnTo>
                <a:lnTo>
                  <a:pt x="70185" y="9725"/>
                </a:lnTo>
                <a:lnTo>
                  <a:pt x="46420" y="8542"/>
                </a:lnTo>
                <a:lnTo>
                  <a:pt x="30775" y="8457"/>
                </a:lnTo>
                <a:lnTo>
                  <a:pt x="11917" y="12473"/>
                </a:ln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2" name="Google Shape;202;p22"/>
          <p:cNvSpPr/>
          <p:nvPr/>
        </p:nvSpPr>
        <p:spPr>
          <a:xfrm>
            <a:off x="7086675" y="1737675"/>
            <a:ext cx="1677225" cy="823500"/>
          </a:xfrm>
          <a:custGeom>
            <a:avLst/>
            <a:gdLst/>
            <a:ahLst/>
            <a:cxnLst/>
            <a:rect l="l" t="t" r="r" b="b"/>
            <a:pathLst>
              <a:path w="67089" h="32940" extrusionOk="0">
                <a:moveTo>
                  <a:pt x="0" y="32940"/>
                </a:moveTo>
                <a:lnTo>
                  <a:pt x="15715" y="30220"/>
                </a:lnTo>
                <a:lnTo>
                  <a:pt x="27198" y="27500"/>
                </a:lnTo>
                <a:lnTo>
                  <a:pt x="39287" y="22967"/>
                </a:lnTo>
                <a:lnTo>
                  <a:pt x="50166" y="14808"/>
                </a:lnTo>
                <a:lnTo>
                  <a:pt x="53792" y="9368"/>
                </a:lnTo>
                <a:lnTo>
                  <a:pt x="51677" y="5137"/>
                </a:lnTo>
                <a:lnTo>
                  <a:pt x="48655" y="3022"/>
                </a:lnTo>
                <a:lnTo>
                  <a:pt x="54397" y="906"/>
                </a:lnTo>
                <a:lnTo>
                  <a:pt x="61952" y="0"/>
                </a:lnTo>
                <a:lnTo>
                  <a:pt x="67089" y="2417"/>
                </a:lnTo>
                <a:lnTo>
                  <a:pt x="67089" y="10879"/>
                </a:lnTo>
                <a:lnTo>
                  <a:pt x="62858" y="18434"/>
                </a:lnTo>
                <a:lnTo>
                  <a:pt x="52886" y="24176"/>
                </a:lnTo>
                <a:lnTo>
                  <a:pt x="41704" y="27803"/>
                </a:lnTo>
                <a:lnTo>
                  <a:pt x="28105" y="30220"/>
                </a:lnTo>
                <a:lnTo>
                  <a:pt x="13599" y="32336"/>
                </a:lnTo>
                <a:lnTo>
                  <a:pt x="7253" y="32033"/>
                </a:lnTo>
              </a:path>
            </a:pathLst>
          </a:custGeom>
          <a:noFill/>
          <a:ln w="19050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3" name="Google Shape;203;p22"/>
          <p:cNvSpPr/>
          <p:nvPr/>
        </p:nvSpPr>
        <p:spPr>
          <a:xfrm>
            <a:off x="2947563" y="1813875"/>
            <a:ext cx="1677225" cy="823500"/>
          </a:xfrm>
          <a:custGeom>
            <a:avLst/>
            <a:gdLst/>
            <a:ahLst/>
            <a:cxnLst/>
            <a:rect l="l" t="t" r="r" b="b"/>
            <a:pathLst>
              <a:path w="67089" h="32940" extrusionOk="0">
                <a:moveTo>
                  <a:pt x="0" y="32940"/>
                </a:moveTo>
                <a:lnTo>
                  <a:pt x="15715" y="30220"/>
                </a:lnTo>
                <a:lnTo>
                  <a:pt x="27198" y="27500"/>
                </a:lnTo>
                <a:lnTo>
                  <a:pt x="39287" y="22967"/>
                </a:lnTo>
                <a:lnTo>
                  <a:pt x="50166" y="14808"/>
                </a:lnTo>
                <a:lnTo>
                  <a:pt x="53792" y="9368"/>
                </a:lnTo>
                <a:lnTo>
                  <a:pt x="51677" y="5137"/>
                </a:lnTo>
                <a:lnTo>
                  <a:pt x="48655" y="3022"/>
                </a:lnTo>
                <a:lnTo>
                  <a:pt x="54397" y="906"/>
                </a:lnTo>
                <a:lnTo>
                  <a:pt x="61952" y="0"/>
                </a:lnTo>
                <a:lnTo>
                  <a:pt x="67089" y="2417"/>
                </a:lnTo>
                <a:lnTo>
                  <a:pt x="67089" y="10879"/>
                </a:lnTo>
                <a:lnTo>
                  <a:pt x="62858" y="18434"/>
                </a:lnTo>
                <a:lnTo>
                  <a:pt x="52886" y="24176"/>
                </a:lnTo>
                <a:lnTo>
                  <a:pt x="41704" y="27803"/>
                </a:lnTo>
                <a:lnTo>
                  <a:pt x="28105" y="30220"/>
                </a:lnTo>
                <a:lnTo>
                  <a:pt x="13599" y="32336"/>
                </a:lnTo>
                <a:lnTo>
                  <a:pt x="7253" y="32033"/>
                </a:lnTo>
              </a:path>
            </a:pathLst>
          </a:custGeom>
          <a:noFill/>
          <a:ln w="19050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4" name="Google Shape;204;p22"/>
          <p:cNvSpPr/>
          <p:nvPr/>
        </p:nvSpPr>
        <p:spPr>
          <a:xfrm>
            <a:off x="5046800" y="3161925"/>
            <a:ext cx="2822100" cy="1408900"/>
          </a:xfrm>
          <a:custGeom>
            <a:avLst/>
            <a:gdLst/>
            <a:ahLst/>
            <a:cxnLst/>
            <a:rect l="l" t="t" r="r" b="b"/>
            <a:pathLst>
              <a:path w="112884" h="56356" extrusionOk="0">
                <a:moveTo>
                  <a:pt x="281" y="55286"/>
                </a:moveTo>
                <a:lnTo>
                  <a:pt x="26657" y="50721"/>
                </a:lnTo>
                <a:lnTo>
                  <a:pt x="45930" y="46156"/>
                </a:lnTo>
                <a:lnTo>
                  <a:pt x="66221" y="38548"/>
                </a:lnTo>
                <a:lnTo>
                  <a:pt x="84480" y="24854"/>
                </a:lnTo>
                <a:lnTo>
                  <a:pt x="90566" y="15723"/>
                </a:lnTo>
                <a:lnTo>
                  <a:pt x="87016" y="8622"/>
                </a:lnTo>
                <a:lnTo>
                  <a:pt x="81944" y="5072"/>
                </a:lnTo>
                <a:lnTo>
                  <a:pt x="91581" y="1521"/>
                </a:lnTo>
                <a:lnTo>
                  <a:pt x="104262" y="0"/>
                </a:lnTo>
                <a:lnTo>
                  <a:pt x="112884" y="4057"/>
                </a:lnTo>
                <a:lnTo>
                  <a:pt x="112884" y="18259"/>
                </a:lnTo>
                <a:lnTo>
                  <a:pt x="105782" y="30940"/>
                </a:lnTo>
                <a:lnTo>
                  <a:pt x="89045" y="40577"/>
                </a:lnTo>
                <a:lnTo>
                  <a:pt x="70277" y="46665"/>
                </a:lnTo>
                <a:lnTo>
                  <a:pt x="47453" y="50721"/>
                </a:lnTo>
                <a:lnTo>
                  <a:pt x="23106" y="54273"/>
                </a:lnTo>
                <a:lnTo>
                  <a:pt x="0" y="56356"/>
                </a:lnTo>
              </a:path>
            </a:pathLst>
          </a:custGeom>
          <a:solidFill>
            <a:srgbClr val="00FF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5" name="Google Shape;205;p22"/>
          <p:cNvGrpSpPr/>
          <p:nvPr/>
        </p:nvGrpSpPr>
        <p:grpSpPr>
          <a:xfrm>
            <a:off x="7436738" y="3300488"/>
            <a:ext cx="436200" cy="516300"/>
            <a:chOff x="5724900" y="3187275"/>
            <a:chExt cx="436200" cy="516300"/>
          </a:xfrm>
        </p:grpSpPr>
        <p:sp>
          <p:nvSpPr>
            <p:cNvPr id="206" name="Google Shape;206;p22"/>
            <p:cNvSpPr/>
            <p:nvPr/>
          </p:nvSpPr>
          <p:spPr>
            <a:xfrm>
              <a:off x="5724900" y="3240525"/>
              <a:ext cx="306600" cy="306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2"/>
            <p:cNvSpPr txBox="1"/>
            <p:nvPr/>
          </p:nvSpPr>
          <p:spPr>
            <a:xfrm>
              <a:off x="5724900" y="3187275"/>
              <a:ext cx="4362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endParaRPr sz="10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208" name="Google Shape;208;p22"/>
          <p:cNvCxnSpPr/>
          <p:nvPr/>
        </p:nvCxnSpPr>
        <p:spPr>
          <a:xfrm>
            <a:off x="7532425" y="3414900"/>
            <a:ext cx="16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9" name="Google Shape;209;p22"/>
          <p:cNvSpPr/>
          <p:nvPr/>
        </p:nvSpPr>
        <p:spPr>
          <a:xfrm>
            <a:off x="5384352" y="1794825"/>
            <a:ext cx="1766643" cy="428924"/>
          </a:xfrm>
          <a:custGeom>
            <a:avLst/>
            <a:gdLst/>
            <a:ahLst/>
            <a:cxnLst/>
            <a:rect l="l" t="t" r="r" b="b"/>
            <a:pathLst>
              <a:path w="135349" h="28177" extrusionOk="0">
                <a:moveTo>
                  <a:pt x="0" y="6044"/>
                </a:moveTo>
                <a:lnTo>
                  <a:pt x="13961" y="1618"/>
                </a:lnTo>
                <a:lnTo>
                  <a:pt x="47245" y="0"/>
                </a:lnTo>
                <a:lnTo>
                  <a:pt x="60439" y="341"/>
                </a:lnTo>
                <a:lnTo>
                  <a:pt x="99341" y="1788"/>
                </a:lnTo>
                <a:lnTo>
                  <a:pt x="107683" y="4001"/>
                </a:lnTo>
                <a:lnTo>
                  <a:pt x="118494" y="8853"/>
                </a:lnTo>
                <a:lnTo>
                  <a:pt x="125560" y="16600"/>
                </a:lnTo>
                <a:lnTo>
                  <a:pt x="135349" y="17876"/>
                </a:lnTo>
                <a:lnTo>
                  <a:pt x="126326" y="20430"/>
                </a:lnTo>
                <a:lnTo>
                  <a:pt x="106577" y="16514"/>
                </a:lnTo>
                <a:lnTo>
                  <a:pt x="90233" y="19238"/>
                </a:lnTo>
                <a:lnTo>
                  <a:pt x="85551" y="24772"/>
                </a:lnTo>
                <a:lnTo>
                  <a:pt x="87253" y="28177"/>
                </a:lnTo>
                <a:lnTo>
                  <a:pt x="57034" y="23324"/>
                </a:lnTo>
                <a:lnTo>
                  <a:pt x="76613" y="19664"/>
                </a:lnTo>
                <a:lnTo>
                  <a:pt x="68952" y="17621"/>
                </a:lnTo>
                <a:lnTo>
                  <a:pt x="50650" y="14982"/>
                </a:lnTo>
                <a:lnTo>
                  <a:pt x="44095" y="17195"/>
                </a:lnTo>
                <a:lnTo>
                  <a:pt x="28773" y="14131"/>
                </a:lnTo>
                <a:lnTo>
                  <a:pt x="31752" y="11833"/>
                </a:lnTo>
                <a:lnTo>
                  <a:pt x="34306" y="9704"/>
                </a:lnTo>
                <a:lnTo>
                  <a:pt x="20175" y="10981"/>
                </a:lnTo>
                <a:lnTo>
                  <a:pt x="7151" y="10641"/>
                </a:lnTo>
                <a:lnTo>
                  <a:pt x="10556" y="6810"/>
                </a:lnTo>
                <a:lnTo>
                  <a:pt x="11918" y="5448"/>
                </a:lnTo>
                <a:close/>
              </a:path>
            </a:pathLst>
          </a:custGeom>
          <a:noFill/>
          <a:ln w="1905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0" name="Google Shape;210;p22"/>
          <p:cNvSpPr/>
          <p:nvPr/>
        </p:nvSpPr>
        <p:spPr>
          <a:xfrm>
            <a:off x="1080527" y="1871025"/>
            <a:ext cx="1766643" cy="428924"/>
          </a:xfrm>
          <a:custGeom>
            <a:avLst/>
            <a:gdLst/>
            <a:ahLst/>
            <a:cxnLst/>
            <a:rect l="l" t="t" r="r" b="b"/>
            <a:pathLst>
              <a:path w="135349" h="28177" extrusionOk="0">
                <a:moveTo>
                  <a:pt x="0" y="6044"/>
                </a:moveTo>
                <a:lnTo>
                  <a:pt x="13961" y="1618"/>
                </a:lnTo>
                <a:lnTo>
                  <a:pt x="47245" y="0"/>
                </a:lnTo>
                <a:lnTo>
                  <a:pt x="60439" y="341"/>
                </a:lnTo>
                <a:lnTo>
                  <a:pt x="99341" y="1788"/>
                </a:lnTo>
                <a:lnTo>
                  <a:pt x="107683" y="4001"/>
                </a:lnTo>
                <a:lnTo>
                  <a:pt x="118494" y="8853"/>
                </a:lnTo>
                <a:lnTo>
                  <a:pt x="125560" y="16600"/>
                </a:lnTo>
                <a:lnTo>
                  <a:pt x="135349" y="17876"/>
                </a:lnTo>
                <a:lnTo>
                  <a:pt x="126326" y="20430"/>
                </a:lnTo>
                <a:lnTo>
                  <a:pt x="106577" y="16514"/>
                </a:lnTo>
                <a:lnTo>
                  <a:pt x="90233" y="19238"/>
                </a:lnTo>
                <a:lnTo>
                  <a:pt x="85551" y="24772"/>
                </a:lnTo>
                <a:lnTo>
                  <a:pt x="87253" y="28177"/>
                </a:lnTo>
                <a:lnTo>
                  <a:pt x="57034" y="23324"/>
                </a:lnTo>
                <a:lnTo>
                  <a:pt x="76613" y="19664"/>
                </a:lnTo>
                <a:lnTo>
                  <a:pt x="68952" y="17621"/>
                </a:lnTo>
                <a:lnTo>
                  <a:pt x="50650" y="14982"/>
                </a:lnTo>
                <a:lnTo>
                  <a:pt x="44095" y="17195"/>
                </a:lnTo>
                <a:lnTo>
                  <a:pt x="28773" y="14131"/>
                </a:lnTo>
                <a:lnTo>
                  <a:pt x="31752" y="11833"/>
                </a:lnTo>
                <a:lnTo>
                  <a:pt x="34306" y="9704"/>
                </a:lnTo>
                <a:lnTo>
                  <a:pt x="20175" y="10981"/>
                </a:lnTo>
                <a:lnTo>
                  <a:pt x="7151" y="10641"/>
                </a:lnTo>
                <a:lnTo>
                  <a:pt x="10556" y="6810"/>
                </a:lnTo>
                <a:lnTo>
                  <a:pt x="11918" y="5448"/>
                </a:lnTo>
                <a:close/>
              </a:path>
            </a:pathLst>
          </a:custGeom>
          <a:noFill/>
          <a:ln w="1905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1" name="Google Shape;211;p22"/>
          <p:cNvSpPr/>
          <p:nvPr/>
        </p:nvSpPr>
        <p:spPr>
          <a:xfrm rot="2700000">
            <a:off x="2290203" y="2560020"/>
            <a:ext cx="370383" cy="3436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 rot="-2700000" flipH="1">
            <a:off x="6505065" y="2560020"/>
            <a:ext cx="370383" cy="3436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62" y="1268325"/>
            <a:ext cx="8822677" cy="37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/>
          <p:nvPr/>
        </p:nvSpPr>
        <p:spPr>
          <a:xfrm>
            <a:off x="234200" y="868825"/>
            <a:ext cx="48807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>
            <a:off x="311700" y="798746"/>
            <a:ext cx="8520600" cy="12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Traditional approach to mineral exploration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Targeting + drilling ($$)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Modeling (Hard)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3275" y="152400"/>
            <a:ext cx="2289601" cy="123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50" y="1338583"/>
            <a:ext cx="8671550" cy="382961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body" idx="1"/>
          </p:nvPr>
        </p:nvSpPr>
        <p:spPr>
          <a:xfrm>
            <a:off x="311700" y="798746"/>
            <a:ext cx="8520600" cy="12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Geophysical inversion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Physical property model (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-GB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Smooth assumptions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 rot="-5400000" flipH="1">
            <a:off x="4136400" y="1101600"/>
            <a:ext cx="1480800" cy="766200"/>
          </a:xfrm>
          <a:prstGeom prst="bentArrow">
            <a:avLst>
              <a:gd name="adj1" fmla="val 18036"/>
              <a:gd name="adj2" fmla="val 21412"/>
              <a:gd name="adj3" fmla="val 31555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0137" y="1049625"/>
            <a:ext cx="1369376" cy="572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700" y="89675"/>
            <a:ext cx="523350" cy="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415" y="1901050"/>
            <a:ext cx="3521586" cy="321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Motivation</a:t>
            </a:r>
            <a:endParaRPr sz="2400"/>
          </a:p>
        </p:txBody>
      </p:sp>
      <p:sp>
        <p:nvSpPr>
          <p:cNvPr id="241" name="Google Shape;241;p25"/>
          <p:cNvSpPr txBox="1">
            <a:spLocks noGrp="1"/>
          </p:cNvSpPr>
          <p:nvPr>
            <p:ph type="body" idx="1"/>
          </p:nvPr>
        </p:nvSpPr>
        <p:spPr>
          <a:xfrm>
            <a:off x="311700" y="798746"/>
            <a:ext cx="8520600" cy="12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 gap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Solution is non-unique (random noise, poor sampling)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Difficult to interpret &amp; integrate in a geological context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9374" y="2097751"/>
            <a:ext cx="3521583" cy="301426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/>
          <p:nvPr/>
        </p:nvSpPr>
        <p:spPr>
          <a:xfrm>
            <a:off x="4419600" y="3530900"/>
            <a:ext cx="1526100" cy="64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4616688" y="3375113"/>
            <a:ext cx="888000" cy="888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50" y="2186413"/>
            <a:ext cx="4599925" cy="17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improve the model?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925" y="1594150"/>
            <a:ext cx="2400750" cy="22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/>
          <p:nvPr/>
        </p:nvSpPr>
        <p:spPr>
          <a:xfrm>
            <a:off x="5206300" y="2417700"/>
            <a:ext cx="1526100" cy="64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question</a:t>
            </a:r>
            <a:endParaRPr sz="2400"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525" y="2535300"/>
            <a:ext cx="991300" cy="414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" name="Google Shape;255;p26"/>
          <p:cNvSpPr/>
          <p:nvPr/>
        </p:nvSpPr>
        <p:spPr>
          <a:xfrm>
            <a:off x="2121801" y="2741925"/>
            <a:ext cx="1179047" cy="727639"/>
          </a:xfrm>
          <a:custGeom>
            <a:avLst/>
            <a:gdLst/>
            <a:ahLst/>
            <a:cxnLst/>
            <a:rect l="l" t="t" r="r" b="b"/>
            <a:pathLst>
              <a:path w="48979" h="30227" extrusionOk="0">
                <a:moveTo>
                  <a:pt x="0" y="30227"/>
                </a:moveTo>
                <a:lnTo>
                  <a:pt x="20151" y="30227"/>
                </a:lnTo>
                <a:lnTo>
                  <a:pt x="20151" y="0"/>
                </a:lnTo>
                <a:lnTo>
                  <a:pt x="27428" y="0"/>
                </a:lnTo>
                <a:lnTo>
                  <a:pt x="27428" y="30227"/>
                </a:lnTo>
                <a:lnTo>
                  <a:pt x="48979" y="30227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Google Shape;256;p26"/>
          <p:cNvSpPr txBox="1">
            <a:spLocks noGrp="1"/>
          </p:cNvSpPr>
          <p:nvPr>
            <p:ph type="body" idx="1"/>
          </p:nvPr>
        </p:nvSpPr>
        <p:spPr>
          <a:xfrm>
            <a:off x="6732400" y="1077850"/>
            <a:ext cx="2333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Conventional </a:t>
            </a:r>
            <a:r>
              <a:rPr lang="en-GB" i="1"/>
              <a:t>l2-</a:t>
            </a:r>
            <a:r>
              <a:rPr lang="en-GB"/>
              <a:t>norm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925" y="1594150"/>
            <a:ext cx="2400750" cy="22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/>
          <p:nvPr/>
        </p:nvSpPr>
        <p:spPr>
          <a:xfrm>
            <a:off x="5206300" y="2417700"/>
            <a:ext cx="1526100" cy="64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question</a:t>
            </a:r>
            <a:endParaRPr sz="2400"/>
          </a:p>
        </p:txBody>
      </p:sp>
      <p:sp>
        <p:nvSpPr>
          <p:cNvPr id="264" name="Google Shape;264;p27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improve the model?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Option 1</a:t>
            </a:r>
            <a:r>
              <a:rPr lang="en-GB"/>
              <a:t>: Increase the sampling x5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525" y="2535300"/>
            <a:ext cx="991300" cy="414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6" name="Google Shape;266;p27"/>
          <p:cNvSpPr txBox="1">
            <a:spLocks noGrp="1"/>
          </p:cNvSpPr>
          <p:nvPr>
            <p:ph type="body" idx="1"/>
          </p:nvPr>
        </p:nvSpPr>
        <p:spPr>
          <a:xfrm>
            <a:off x="6732400" y="1077850"/>
            <a:ext cx="2333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#data = 50 </a:t>
            </a:r>
            <a:endParaRPr/>
          </a:p>
        </p:txBody>
      </p:sp>
      <p:pic>
        <p:nvPicPr>
          <p:cNvPr id="267" name="Google Shape;267;p27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950" y="2186413"/>
            <a:ext cx="4599925" cy="17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4925" y="1594150"/>
            <a:ext cx="2400750" cy="22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/>
          <p:nvPr/>
        </p:nvSpPr>
        <p:spPr>
          <a:xfrm>
            <a:off x="5206300" y="2417700"/>
            <a:ext cx="1526100" cy="64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question</a:t>
            </a:r>
            <a:endParaRPr sz="2400"/>
          </a:p>
        </p:txBody>
      </p:sp>
      <p:sp>
        <p:nvSpPr>
          <p:cNvPr id="275" name="Google Shape;275;p28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improve the model?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Option 1</a:t>
            </a:r>
            <a:r>
              <a:rPr lang="en-GB"/>
              <a:t>: Increase the sampling x10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525" y="2535300"/>
            <a:ext cx="991300" cy="414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7" name="Google Shape;277;p28"/>
          <p:cNvSpPr txBox="1">
            <a:spLocks noGrp="1"/>
          </p:cNvSpPr>
          <p:nvPr>
            <p:ph type="body" idx="1"/>
          </p:nvPr>
        </p:nvSpPr>
        <p:spPr>
          <a:xfrm>
            <a:off x="6732400" y="1077850"/>
            <a:ext cx="2333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#data = 100 </a:t>
            </a:r>
            <a:endParaRPr/>
          </a:p>
        </p:txBody>
      </p:sp>
      <p:pic>
        <p:nvPicPr>
          <p:cNvPr id="278" name="Google Shape;278;p2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950" y="2186413"/>
            <a:ext cx="4599925" cy="17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4925" y="1594150"/>
            <a:ext cx="2400750" cy="22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5206300" y="2417700"/>
            <a:ext cx="1526100" cy="64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question</a:t>
            </a:r>
            <a:endParaRPr sz="2400"/>
          </a:p>
        </p:txBody>
      </p:sp>
      <p:sp>
        <p:nvSpPr>
          <p:cNvPr id="286" name="Google Shape;286;p29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improve the model?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Option 2</a:t>
            </a:r>
            <a:r>
              <a:rPr lang="en-GB"/>
              <a:t>: Constrained inversions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87" name="Google Shape;287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525" y="2535300"/>
            <a:ext cx="991300" cy="414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88" name="Google Shape;288;p29"/>
          <p:cNvCxnSpPr/>
          <p:nvPr/>
        </p:nvCxnSpPr>
        <p:spPr>
          <a:xfrm>
            <a:off x="7738700" y="2325425"/>
            <a:ext cx="419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9" name="Google Shape;289;p29"/>
          <p:cNvCxnSpPr/>
          <p:nvPr/>
        </p:nvCxnSpPr>
        <p:spPr>
          <a:xfrm rot="10800000">
            <a:off x="7971450" y="1960950"/>
            <a:ext cx="0" cy="354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29"/>
          <p:cNvSpPr txBox="1">
            <a:spLocks noGrp="1"/>
          </p:cNvSpPr>
          <p:nvPr>
            <p:ph type="body" idx="1"/>
          </p:nvPr>
        </p:nvSpPr>
        <p:spPr>
          <a:xfrm>
            <a:off x="6732400" y="1077850"/>
            <a:ext cx="2333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Reference values</a:t>
            </a:r>
            <a:endParaRPr/>
          </a:p>
        </p:txBody>
      </p:sp>
      <p:pic>
        <p:nvPicPr>
          <p:cNvPr id="291" name="Google Shape;291;p29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50" y="2186413"/>
            <a:ext cx="4599925" cy="17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311700" y="798750"/>
            <a:ext cx="4957500" cy="4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Extracting dominant features supported by the data: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b="1" i="1">
                <a:latin typeface="Helvetica Neue"/>
                <a:ea typeface="Helvetica Neue"/>
                <a:cs typeface="Helvetica Neue"/>
                <a:sym typeface="Helvetica Neue"/>
              </a:rPr>
              <a:t>Proposed: </a:t>
            </a:r>
            <a:r>
              <a:rPr lang="en-GB"/>
              <a:t>Sample the model space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Thesis</a:t>
            </a:r>
            <a:endParaRPr sz="2400"/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50" y="2186413"/>
            <a:ext cx="4599925" cy="176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0"/>
          <p:cNvGrpSpPr/>
          <p:nvPr/>
        </p:nvGrpSpPr>
        <p:grpSpPr>
          <a:xfrm>
            <a:off x="5164050" y="216975"/>
            <a:ext cx="656100" cy="279300"/>
            <a:chOff x="5284525" y="1077600"/>
            <a:chExt cx="656100" cy="279300"/>
          </a:xfrm>
        </p:grpSpPr>
        <p:sp>
          <p:nvSpPr>
            <p:cNvPr id="300" name="Google Shape;300;p30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1" name="Google Shape;301;p30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302" name="Google Shape;302;p3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033"/>
          <a:stretch/>
        </p:blipFill>
        <p:spPr>
          <a:xfrm>
            <a:off x="5841351" y="0"/>
            <a:ext cx="7132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0"/>
          <p:cNvGrpSpPr/>
          <p:nvPr/>
        </p:nvGrpSpPr>
        <p:grpSpPr>
          <a:xfrm>
            <a:off x="5164050" y="958292"/>
            <a:ext cx="656100" cy="279300"/>
            <a:chOff x="5284525" y="1077600"/>
            <a:chExt cx="656100" cy="279300"/>
          </a:xfrm>
        </p:grpSpPr>
        <p:sp>
          <p:nvSpPr>
            <p:cNvPr id="304" name="Google Shape;304;p30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5" name="Google Shape;305;p30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06" name="Google Shape;306;p30"/>
          <p:cNvGrpSpPr/>
          <p:nvPr/>
        </p:nvGrpSpPr>
        <p:grpSpPr>
          <a:xfrm>
            <a:off x="5164050" y="1699608"/>
            <a:ext cx="656100" cy="279300"/>
            <a:chOff x="5284525" y="1077600"/>
            <a:chExt cx="656100" cy="279300"/>
          </a:xfrm>
        </p:grpSpPr>
        <p:sp>
          <p:nvSpPr>
            <p:cNvPr id="307" name="Google Shape;307;p30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8" name="Google Shape;308;p30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09" name="Google Shape;309;p30"/>
          <p:cNvGrpSpPr/>
          <p:nvPr/>
        </p:nvGrpSpPr>
        <p:grpSpPr>
          <a:xfrm>
            <a:off x="5164050" y="2440925"/>
            <a:ext cx="656100" cy="279300"/>
            <a:chOff x="5284525" y="1077600"/>
            <a:chExt cx="656100" cy="279300"/>
          </a:xfrm>
        </p:grpSpPr>
        <p:sp>
          <p:nvSpPr>
            <p:cNvPr id="310" name="Google Shape;310;p30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1" name="Google Shape;311;p30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2" name="Google Shape;312;p30"/>
          <p:cNvGrpSpPr/>
          <p:nvPr/>
        </p:nvGrpSpPr>
        <p:grpSpPr>
          <a:xfrm>
            <a:off x="5164050" y="3182242"/>
            <a:ext cx="656100" cy="279300"/>
            <a:chOff x="5284525" y="1077600"/>
            <a:chExt cx="656100" cy="279300"/>
          </a:xfrm>
        </p:grpSpPr>
        <p:sp>
          <p:nvSpPr>
            <p:cNvPr id="313" name="Google Shape;313;p30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4" name="Google Shape;314;p30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5" name="Google Shape;315;p30"/>
          <p:cNvGrpSpPr/>
          <p:nvPr/>
        </p:nvGrpSpPr>
        <p:grpSpPr>
          <a:xfrm>
            <a:off x="5164050" y="3923558"/>
            <a:ext cx="656100" cy="279300"/>
            <a:chOff x="5284525" y="1077600"/>
            <a:chExt cx="656100" cy="279300"/>
          </a:xfrm>
        </p:grpSpPr>
        <p:sp>
          <p:nvSpPr>
            <p:cNvPr id="316" name="Google Shape;316;p30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7" name="Google Shape;317;p30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8" name="Google Shape;318;p30"/>
          <p:cNvGrpSpPr/>
          <p:nvPr/>
        </p:nvGrpSpPr>
        <p:grpSpPr>
          <a:xfrm>
            <a:off x="5164050" y="4664875"/>
            <a:ext cx="656100" cy="279300"/>
            <a:chOff x="5284525" y="1077600"/>
            <a:chExt cx="656100" cy="279300"/>
          </a:xfrm>
        </p:grpSpPr>
        <p:sp>
          <p:nvSpPr>
            <p:cNvPr id="319" name="Google Shape;319;p30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0" name="Google Shape;320;p30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>
            <a:spLocks noGrp="1"/>
          </p:cNvSpPr>
          <p:nvPr>
            <p:ph type="body" idx="1"/>
          </p:nvPr>
        </p:nvSpPr>
        <p:spPr>
          <a:xfrm>
            <a:off x="311700" y="798750"/>
            <a:ext cx="4957500" cy="4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Extracting dominant features supported by the data: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b="1" i="1">
                <a:latin typeface="Helvetica Neue"/>
                <a:ea typeface="Helvetica Neue"/>
                <a:cs typeface="Helvetica Neue"/>
                <a:sym typeface="Helvetica Neue"/>
              </a:rPr>
              <a:t>Proposed:</a:t>
            </a:r>
            <a:r>
              <a:rPr lang="en-GB"/>
              <a:t> Sample the model space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Identify patterns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Thesis</a:t>
            </a:r>
            <a:endParaRPr sz="2400"/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50" y="2186413"/>
            <a:ext cx="4599925" cy="176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5164050" y="216975"/>
            <a:ext cx="656100" cy="279300"/>
            <a:chOff x="5284525" y="1077600"/>
            <a:chExt cx="656100" cy="279300"/>
          </a:xfrm>
        </p:grpSpPr>
        <p:sp>
          <p:nvSpPr>
            <p:cNvPr id="329" name="Google Shape;329;p31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0" name="Google Shape;330;p31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331" name="Google Shape;331;p3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033"/>
          <a:stretch/>
        </p:blipFill>
        <p:spPr>
          <a:xfrm>
            <a:off x="5841351" y="0"/>
            <a:ext cx="7132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31"/>
          <p:cNvGrpSpPr/>
          <p:nvPr/>
        </p:nvGrpSpPr>
        <p:grpSpPr>
          <a:xfrm>
            <a:off x="5164050" y="958292"/>
            <a:ext cx="656100" cy="279300"/>
            <a:chOff x="5284525" y="1077600"/>
            <a:chExt cx="656100" cy="279300"/>
          </a:xfrm>
        </p:grpSpPr>
        <p:sp>
          <p:nvSpPr>
            <p:cNvPr id="333" name="Google Shape;333;p31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4" name="Google Shape;334;p31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35" name="Google Shape;335;p31"/>
          <p:cNvGrpSpPr/>
          <p:nvPr/>
        </p:nvGrpSpPr>
        <p:grpSpPr>
          <a:xfrm>
            <a:off x="5164050" y="1699608"/>
            <a:ext cx="656100" cy="279300"/>
            <a:chOff x="5284525" y="1077600"/>
            <a:chExt cx="656100" cy="279300"/>
          </a:xfrm>
        </p:grpSpPr>
        <p:sp>
          <p:nvSpPr>
            <p:cNvPr id="336" name="Google Shape;336;p31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7" name="Google Shape;337;p31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38" name="Google Shape;338;p31"/>
          <p:cNvGrpSpPr/>
          <p:nvPr/>
        </p:nvGrpSpPr>
        <p:grpSpPr>
          <a:xfrm>
            <a:off x="5164050" y="2440925"/>
            <a:ext cx="656100" cy="279300"/>
            <a:chOff x="5284525" y="1077600"/>
            <a:chExt cx="656100" cy="279300"/>
          </a:xfrm>
        </p:grpSpPr>
        <p:sp>
          <p:nvSpPr>
            <p:cNvPr id="339" name="Google Shape;339;p31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0" name="Google Shape;340;p31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41" name="Google Shape;341;p31"/>
          <p:cNvGrpSpPr/>
          <p:nvPr/>
        </p:nvGrpSpPr>
        <p:grpSpPr>
          <a:xfrm>
            <a:off x="5164050" y="3182242"/>
            <a:ext cx="656100" cy="279300"/>
            <a:chOff x="5284525" y="1077600"/>
            <a:chExt cx="656100" cy="279300"/>
          </a:xfrm>
        </p:grpSpPr>
        <p:sp>
          <p:nvSpPr>
            <p:cNvPr id="342" name="Google Shape;342;p31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3" name="Google Shape;343;p31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44" name="Google Shape;344;p31"/>
          <p:cNvGrpSpPr/>
          <p:nvPr/>
        </p:nvGrpSpPr>
        <p:grpSpPr>
          <a:xfrm>
            <a:off x="5164050" y="3923558"/>
            <a:ext cx="656100" cy="279300"/>
            <a:chOff x="5284525" y="1077600"/>
            <a:chExt cx="656100" cy="279300"/>
          </a:xfrm>
        </p:grpSpPr>
        <p:sp>
          <p:nvSpPr>
            <p:cNvPr id="345" name="Google Shape;345;p31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6" name="Google Shape;346;p31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47" name="Google Shape;347;p31"/>
          <p:cNvGrpSpPr/>
          <p:nvPr/>
        </p:nvGrpSpPr>
        <p:grpSpPr>
          <a:xfrm>
            <a:off x="5164050" y="4664875"/>
            <a:ext cx="656100" cy="279300"/>
            <a:chOff x="5284525" y="1077600"/>
            <a:chExt cx="656100" cy="279300"/>
          </a:xfrm>
        </p:grpSpPr>
        <p:sp>
          <p:nvSpPr>
            <p:cNvPr id="348" name="Google Shape;348;p31"/>
            <p:cNvSpPr/>
            <p:nvPr/>
          </p:nvSpPr>
          <p:spPr>
            <a:xfrm>
              <a:off x="5284525" y="1077600"/>
              <a:ext cx="6561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9" name="Google Shape;349;p31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3393" y="1128147"/>
              <a:ext cx="426082" cy="17820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350" name="Google Shape;350;p31"/>
          <p:cNvCxnSpPr/>
          <p:nvPr/>
        </p:nvCxnSpPr>
        <p:spPr>
          <a:xfrm>
            <a:off x="6574282" y="370975"/>
            <a:ext cx="348900" cy="23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1" name="Google Shape;351;p31"/>
          <p:cNvCxnSpPr/>
          <p:nvPr/>
        </p:nvCxnSpPr>
        <p:spPr>
          <a:xfrm>
            <a:off x="6574282" y="1112575"/>
            <a:ext cx="348900" cy="16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2" name="Google Shape;352;p31"/>
          <p:cNvCxnSpPr/>
          <p:nvPr/>
        </p:nvCxnSpPr>
        <p:spPr>
          <a:xfrm>
            <a:off x="6554545" y="1805275"/>
            <a:ext cx="368700" cy="9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" name="Google Shape;353;p31"/>
          <p:cNvCxnSpPr>
            <a:stCxn id="331" idx="3"/>
            <a:endCxn id="354" idx="1"/>
          </p:cNvCxnSpPr>
          <p:nvPr/>
        </p:nvCxnSpPr>
        <p:spPr>
          <a:xfrm>
            <a:off x="6554551" y="2571750"/>
            <a:ext cx="367200" cy="2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5" name="Google Shape;355;p31"/>
          <p:cNvCxnSpPr>
            <a:endCxn id="354" idx="1"/>
          </p:cNvCxnSpPr>
          <p:nvPr/>
        </p:nvCxnSpPr>
        <p:spPr>
          <a:xfrm rot="10800000" flipH="1">
            <a:off x="6539300" y="2791475"/>
            <a:ext cx="3825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6" name="Google Shape;356;p31"/>
          <p:cNvCxnSpPr/>
          <p:nvPr/>
        </p:nvCxnSpPr>
        <p:spPr>
          <a:xfrm rot="10800000" flipH="1">
            <a:off x="6539305" y="2763775"/>
            <a:ext cx="497100" cy="12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7" name="Google Shape;357;p31"/>
          <p:cNvCxnSpPr/>
          <p:nvPr/>
        </p:nvCxnSpPr>
        <p:spPr>
          <a:xfrm rot="10800000" flipH="1">
            <a:off x="6549800" y="2868125"/>
            <a:ext cx="361500" cy="19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58" name="Google Shape;358;p31"/>
          <p:cNvSpPr txBox="1">
            <a:spLocks noGrp="1"/>
          </p:cNvSpPr>
          <p:nvPr>
            <p:ph type="body" idx="1"/>
          </p:nvPr>
        </p:nvSpPr>
        <p:spPr>
          <a:xfrm>
            <a:off x="6921650" y="1183300"/>
            <a:ext cx="20199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Learned model</a:t>
            </a:r>
            <a:endParaRPr/>
          </a:p>
        </p:txBody>
      </p:sp>
      <p:pic>
        <p:nvPicPr>
          <p:cNvPr id="359" name="Google Shape;359;p3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4925" y="1594150"/>
            <a:ext cx="2400750" cy="223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 sz="240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798738"/>
            <a:ext cx="8520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Simple physics of potential fields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216" y="1688557"/>
            <a:ext cx="3653084" cy="249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6925" y="2030581"/>
            <a:ext cx="5179842" cy="211326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6040125" y="1172250"/>
            <a:ext cx="1684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Magnetism: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2438" y="1147964"/>
            <a:ext cx="351425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200" y="1196525"/>
            <a:ext cx="274249" cy="4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1837275" y="1172250"/>
            <a:ext cx="9363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Gravity:</a:t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flipH="1">
            <a:off x="2899206" y="1649451"/>
            <a:ext cx="549044" cy="467687"/>
          </a:xfrm>
          <a:custGeom>
            <a:avLst/>
            <a:gdLst/>
            <a:ahLst/>
            <a:cxnLst/>
            <a:rect l="l" t="t" r="r" b="b"/>
            <a:pathLst>
              <a:path w="41610" h="19296" extrusionOk="0">
                <a:moveTo>
                  <a:pt x="0" y="32"/>
                </a:moveTo>
                <a:cubicBezTo>
                  <a:pt x="4302" y="417"/>
                  <a:pt x="18879" y="-867"/>
                  <a:pt x="25814" y="2344"/>
                </a:cubicBezTo>
                <a:cubicBezTo>
                  <a:pt x="32749" y="5555"/>
                  <a:pt x="38977" y="16471"/>
                  <a:pt x="41610" y="192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2" name="Google Shape;72;p14"/>
          <p:cNvSpPr txBox="1"/>
          <p:nvPr/>
        </p:nvSpPr>
        <p:spPr>
          <a:xfrm>
            <a:off x="3448250" y="1371525"/>
            <a:ext cx="18834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geo・physics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" name="Google Shape;73;p14"/>
          <p:cNvSpPr/>
          <p:nvPr/>
        </p:nvSpPr>
        <p:spPr>
          <a:xfrm rot="-5400000" flipH="1">
            <a:off x="4611536" y="1882526"/>
            <a:ext cx="500776" cy="414189"/>
          </a:xfrm>
          <a:custGeom>
            <a:avLst/>
            <a:gdLst/>
            <a:ahLst/>
            <a:cxnLst/>
            <a:rect l="l" t="t" r="r" b="b"/>
            <a:pathLst>
              <a:path w="41610" h="19296" extrusionOk="0">
                <a:moveTo>
                  <a:pt x="0" y="32"/>
                </a:moveTo>
                <a:cubicBezTo>
                  <a:pt x="4302" y="417"/>
                  <a:pt x="18879" y="-867"/>
                  <a:pt x="25814" y="2344"/>
                </a:cubicBezTo>
                <a:cubicBezTo>
                  <a:pt x="32749" y="5555"/>
                  <a:pt x="38977" y="16471"/>
                  <a:pt x="41610" y="192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4" name="Google Shape;74;p14"/>
          <p:cNvSpPr/>
          <p:nvPr/>
        </p:nvSpPr>
        <p:spPr>
          <a:xfrm rot="5400000">
            <a:off x="4216190" y="1841857"/>
            <a:ext cx="500776" cy="376513"/>
          </a:xfrm>
          <a:custGeom>
            <a:avLst/>
            <a:gdLst/>
            <a:ahLst/>
            <a:cxnLst/>
            <a:rect l="l" t="t" r="r" b="b"/>
            <a:pathLst>
              <a:path w="41610" h="19296" extrusionOk="0">
                <a:moveTo>
                  <a:pt x="0" y="32"/>
                </a:moveTo>
                <a:cubicBezTo>
                  <a:pt x="4302" y="417"/>
                  <a:pt x="18879" y="-867"/>
                  <a:pt x="25814" y="2344"/>
                </a:cubicBezTo>
                <a:cubicBezTo>
                  <a:pt x="32749" y="5555"/>
                  <a:pt x="38977" y="16471"/>
                  <a:pt x="41610" y="192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Objectives</a:t>
            </a:r>
            <a:endParaRPr sz="2400"/>
          </a:p>
        </p:txBody>
      </p:sp>
      <p:sp>
        <p:nvSpPr>
          <p:cNvPr id="366" name="Google Shape;366;p32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Bridge the gap between geological and geophysical modeling with a flexible inversion methodology.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Generate diverse solutions (geologically meaningful)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Solve efficiently linear and nonlinear problems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Automate the learning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67" name="Google Shape;367;p3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19"/>
          <a:stretch/>
        </p:blipFill>
        <p:spPr>
          <a:xfrm>
            <a:off x="234200" y="2918900"/>
            <a:ext cx="3664196" cy="214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525" y="1285025"/>
            <a:ext cx="3016377" cy="361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/>
          <p:nvPr/>
        </p:nvSpPr>
        <p:spPr>
          <a:xfrm>
            <a:off x="4265675" y="3530900"/>
            <a:ext cx="1526100" cy="64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2"/>
          <p:cNvSpPr/>
          <p:nvPr/>
        </p:nvSpPr>
        <p:spPr>
          <a:xfrm>
            <a:off x="4462763" y="3375113"/>
            <a:ext cx="888000" cy="888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Calibri"/>
                <a:ea typeface="Calibri"/>
                <a:cs typeface="Calibri"/>
                <a:sym typeface="Calibri"/>
              </a:rPr>
              <a:t>!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6759716" y="3544797"/>
            <a:ext cx="1969831" cy="869039"/>
          </a:xfrm>
          <a:custGeom>
            <a:avLst/>
            <a:gdLst/>
            <a:ahLst/>
            <a:cxnLst/>
            <a:rect l="l" t="t" r="r" b="b"/>
            <a:pathLst>
              <a:path w="56948" h="25124" extrusionOk="0">
                <a:moveTo>
                  <a:pt x="1675" y="14237"/>
                </a:moveTo>
                <a:lnTo>
                  <a:pt x="0" y="16749"/>
                </a:lnTo>
                <a:lnTo>
                  <a:pt x="6420" y="21216"/>
                </a:lnTo>
                <a:lnTo>
                  <a:pt x="12283" y="24286"/>
                </a:lnTo>
                <a:lnTo>
                  <a:pt x="23728" y="25124"/>
                </a:lnTo>
                <a:lnTo>
                  <a:pt x="32661" y="21774"/>
                </a:lnTo>
                <a:lnTo>
                  <a:pt x="48852" y="14795"/>
                </a:lnTo>
                <a:lnTo>
                  <a:pt x="55273" y="9770"/>
                </a:lnTo>
                <a:lnTo>
                  <a:pt x="56948" y="279"/>
                </a:lnTo>
                <a:lnTo>
                  <a:pt x="50248" y="0"/>
                </a:lnTo>
                <a:lnTo>
                  <a:pt x="47457" y="4466"/>
                </a:lnTo>
                <a:lnTo>
                  <a:pt x="37128" y="5583"/>
                </a:lnTo>
                <a:lnTo>
                  <a:pt x="30986" y="8654"/>
                </a:lnTo>
                <a:lnTo>
                  <a:pt x="24566" y="10049"/>
                </a:lnTo>
                <a:lnTo>
                  <a:pt x="13399" y="10608"/>
                </a:lnTo>
                <a:lnTo>
                  <a:pt x="5862" y="12003"/>
                </a:lnTo>
                <a:close/>
              </a:path>
            </a:pathLst>
          </a:custGeom>
          <a:solidFill>
            <a:srgbClr val="FF3C00">
              <a:alpha val="6535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Google Shape;372;p32"/>
          <p:cNvSpPr/>
          <p:nvPr/>
        </p:nvSpPr>
        <p:spPr>
          <a:xfrm>
            <a:off x="7599794" y="3911740"/>
            <a:ext cx="1091142" cy="637286"/>
          </a:xfrm>
          <a:custGeom>
            <a:avLst/>
            <a:gdLst/>
            <a:ahLst/>
            <a:cxnLst/>
            <a:rect l="l" t="t" r="r" b="b"/>
            <a:pathLst>
              <a:path w="31545" h="18424" extrusionOk="0">
                <a:moveTo>
                  <a:pt x="0" y="15633"/>
                </a:moveTo>
                <a:lnTo>
                  <a:pt x="3350" y="17587"/>
                </a:lnTo>
                <a:lnTo>
                  <a:pt x="7538" y="18424"/>
                </a:lnTo>
                <a:lnTo>
                  <a:pt x="16192" y="16749"/>
                </a:lnTo>
                <a:lnTo>
                  <a:pt x="23171" y="12841"/>
                </a:lnTo>
                <a:lnTo>
                  <a:pt x="28754" y="8654"/>
                </a:lnTo>
                <a:lnTo>
                  <a:pt x="31545" y="3070"/>
                </a:lnTo>
                <a:lnTo>
                  <a:pt x="30429" y="0"/>
                </a:lnTo>
                <a:lnTo>
                  <a:pt x="24846" y="3629"/>
                </a:lnTo>
                <a:lnTo>
                  <a:pt x="5863" y="12562"/>
                </a:lnTo>
                <a:close/>
              </a:path>
            </a:pathLst>
          </a:custGeom>
          <a:solidFill>
            <a:srgbClr val="0D8E00">
              <a:alpha val="6535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3" name="Google Shape;373;p32"/>
          <p:cNvSpPr/>
          <p:nvPr/>
        </p:nvSpPr>
        <p:spPr>
          <a:xfrm>
            <a:off x="6305847" y="3564099"/>
            <a:ext cx="1400134" cy="405568"/>
          </a:xfrm>
          <a:custGeom>
            <a:avLst/>
            <a:gdLst/>
            <a:ahLst/>
            <a:cxnLst/>
            <a:rect l="l" t="t" r="r" b="b"/>
            <a:pathLst>
              <a:path w="40478" h="11725" extrusionOk="0">
                <a:moveTo>
                  <a:pt x="279" y="11445"/>
                </a:moveTo>
                <a:lnTo>
                  <a:pt x="10329" y="11725"/>
                </a:lnTo>
                <a:lnTo>
                  <a:pt x="21495" y="9491"/>
                </a:lnTo>
                <a:lnTo>
                  <a:pt x="32383" y="6141"/>
                </a:lnTo>
                <a:lnTo>
                  <a:pt x="38524" y="6141"/>
                </a:lnTo>
                <a:lnTo>
                  <a:pt x="40478" y="0"/>
                </a:lnTo>
                <a:lnTo>
                  <a:pt x="0" y="279"/>
                </a:lnTo>
                <a:close/>
              </a:path>
            </a:pathLst>
          </a:custGeom>
          <a:solidFill>
            <a:srgbClr val="303030">
              <a:alpha val="731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Google Shape;374;p32"/>
          <p:cNvSpPr/>
          <p:nvPr/>
        </p:nvSpPr>
        <p:spPr>
          <a:xfrm>
            <a:off x="7860541" y="3554448"/>
            <a:ext cx="627636" cy="202767"/>
          </a:xfrm>
          <a:custGeom>
            <a:avLst/>
            <a:gdLst/>
            <a:ahLst/>
            <a:cxnLst/>
            <a:rect l="l" t="t" r="r" b="b"/>
            <a:pathLst>
              <a:path w="18145" h="5862" extrusionOk="0">
                <a:moveTo>
                  <a:pt x="5025" y="5862"/>
                </a:moveTo>
                <a:lnTo>
                  <a:pt x="0" y="0"/>
                </a:lnTo>
                <a:lnTo>
                  <a:pt x="18145" y="0"/>
                </a:lnTo>
                <a:lnTo>
                  <a:pt x="15633" y="3908"/>
                </a:lnTo>
                <a:close/>
              </a:path>
            </a:pathLst>
          </a:custGeom>
          <a:solidFill>
            <a:srgbClr val="303030">
              <a:alpha val="7318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5" name="Google Shape;375;p32"/>
          <p:cNvSpPr/>
          <p:nvPr/>
        </p:nvSpPr>
        <p:spPr>
          <a:xfrm>
            <a:off x="8671666" y="3544797"/>
            <a:ext cx="318643" cy="357246"/>
          </a:xfrm>
          <a:custGeom>
            <a:avLst/>
            <a:gdLst/>
            <a:ahLst/>
            <a:cxnLst/>
            <a:rect l="l" t="t" r="r" b="b"/>
            <a:pathLst>
              <a:path w="9212" h="10328" extrusionOk="0">
                <a:moveTo>
                  <a:pt x="0" y="10328"/>
                </a:moveTo>
                <a:lnTo>
                  <a:pt x="2512" y="0"/>
                </a:lnTo>
                <a:lnTo>
                  <a:pt x="9212" y="837"/>
                </a:lnTo>
                <a:lnTo>
                  <a:pt x="6700" y="10328"/>
                </a:lnTo>
                <a:close/>
              </a:path>
            </a:pathLst>
          </a:custGeom>
          <a:solidFill>
            <a:srgbClr val="0D8E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Thesis arrangement</a:t>
            </a:r>
            <a:endParaRPr sz="2400"/>
          </a:p>
        </p:txBody>
      </p:sp>
      <p:sp>
        <p:nvSpPr>
          <p:cNvPr id="382" name="Google Shape;382;p33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Efficient forward modeling (Chapter 2)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Lp</a:t>
            </a:r>
            <a:r>
              <a:rPr lang="en-GB"/>
              <a:t>-norm regularization (Chapter 3)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Magnetic Vector Inversion in spherical coordinates (Chapter 4)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Rotated sparse norms (Chapter 5)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algorithms (Chapter 6)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Case Study (Chapter 7)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/>
          <p:nvPr/>
        </p:nvSpPr>
        <p:spPr>
          <a:xfrm>
            <a:off x="964250" y="3822500"/>
            <a:ext cx="1339800" cy="6540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3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150" y="831782"/>
            <a:ext cx="4053897" cy="422003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4"/>
          <p:cNvSpPr txBox="1">
            <a:spLocks noGrp="1"/>
          </p:cNvSpPr>
          <p:nvPr>
            <p:ph type="body" idx="1"/>
          </p:nvPr>
        </p:nvSpPr>
        <p:spPr>
          <a:xfrm>
            <a:off x="311700" y="798750"/>
            <a:ext cx="38169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Dealing with large dense matrices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90" name="Google Shape;390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Efficient forward modeling (Ch. 2)</a:t>
            </a:r>
            <a:endParaRPr sz="2400"/>
          </a:p>
        </p:txBody>
      </p:sp>
      <p:pic>
        <p:nvPicPr>
          <p:cNvPr id="391" name="Google Shape;391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50" y="1637356"/>
            <a:ext cx="1752204" cy="653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4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900" y="1658310"/>
            <a:ext cx="2347450" cy="6120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34"/>
          <p:cNvGrpSpPr/>
          <p:nvPr/>
        </p:nvGrpSpPr>
        <p:grpSpPr>
          <a:xfrm>
            <a:off x="642343" y="2621489"/>
            <a:ext cx="1022818" cy="385650"/>
            <a:chOff x="535875" y="3287639"/>
            <a:chExt cx="1022818" cy="385650"/>
          </a:xfrm>
        </p:grpSpPr>
        <p:pic>
          <p:nvPicPr>
            <p:cNvPr id="394" name="Google Shape;394;p34"/>
            <p:cNvPicPr preferRelativeResize="0"/>
            <p:nvPr/>
          </p:nvPicPr>
          <p:blipFill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875" y="3287639"/>
              <a:ext cx="1022818" cy="38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34"/>
            <p:cNvSpPr/>
            <p:nvPr/>
          </p:nvSpPr>
          <p:spPr>
            <a:xfrm>
              <a:off x="1124700" y="3366025"/>
              <a:ext cx="228900" cy="228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34"/>
          <p:cNvGrpSpPr/>
          <p:nvPr/>
        </p:nvGrpSpPr>
        <p:grpSpPr>
          <a:xfrm>
            <a:off x="3119594" y="2621503"/>
            <a:ext cx="788062" cy="385650"/>
            <a:chOff x="2957063" y="3287653"/>
            <a:chExt cx="788062" cy="385650"/>
          </a:xfrm>
        </p:grpSpPr>
        <p:pic>
          <p:nvPicPr>
            <p:cNvPr id="397" name="Google Shape;397;p34"/>
            <p:cNvPicPr preferRelativeResize="0"/>
            <p:nvPr/>
          </p:nvPicPr>
          <p:blipFill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7063" y="3287653"/>
              <a:ext cx="788062" cy="38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34"/>
            <p:cNvSpPr/>
            <p:nvPr/>
          </p:nvSpPr>
          <p:spPr>
            <a:xfrm>
              <a:off x="3364736" y="3385906"/>
              <a:ext cx="180600" cy="1806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9" name="Google Shape;399;p34"/>
          <p:cNvCxnSpPr/>
          <p:nvPr/>
        </p:nvCxnSpPr>
        <p:spPr>
          <a:xfrm>
            <a:off x="2205350" y="1469425"/>
            <a:ext cx="0" cy="152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4"/>
          <p:cNvSpPr txBox="1">
            <a:spLocks noGrp="1"/>
          </p:cNvSpPr>
          <p:nvPr>
            <p:ph type="body" idx="1"/>
          </p:nvPr>
        </p:nvSpPr>
        <p:spPr>
          <a:xfrm>
            <a:off x="685602" y="1400263"/>
            <a:ext cx="9363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Gravity</a:t>
            </a:r>
            <a:endParaRPr sz="1400"/>
          </a:p>
        </p:txBody>
      </p:sp>
      <p:sp>
        <p:nvSpPr>
          <p:cNvPr id="401" name="Google Shape;401;p34"/>
          <p:cNvSpPr txBox="1">
            <a:spLocks noGrp="1"/>
          </p:cNvSpPr>
          <p:nvPr>
            <p:ph type="body" idx="1"/>
          </p:nvPr>
        </p:nvSpPr>
        <p:spPr>
          <a:xfrm>
            <a:off x="2727334" y="1400275"/>
            <a:ext cx="1572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Magnetism</a:t>
            </a:r>
            <a:endParaRPr sz="1400"/>
          </a:p>
        </p:txBody>
      </p:sp>
      <p:sp>
        <p:nvSpPr>
          <p:cNvPr id="402" name="Google Shape;402;p34"/>
          <p:cNvSpPr txBox="1"/>
          <p:nvPr/>
        </p:nvSpPr>
        <p:spPr>
          <a:xfrm flipH="1">
            <a:off x="597350" y="400935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 flipH="1">
            <a:off x="597350" y="416840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 flipH="1">
            <a:off x="597350" y="370820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34"/>
          <p:cNvSpPr txBox="1"/>
          <p:nvPr/>
        </p:nvSpPr>
        <p:spPr>
          <a:xfrm flipH="1">
            <a:off x="597350" y="386055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34"/>
          <p:cNvSpPr txBox="1"/>
          <p:nvPr/>
        </p:nvSpPr>
        <p:spPr>
          <a:xfrm flipH="1">
            <a:off x="671550" y="3509125"/>
            <a:ext cx="17523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#cells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07" name="Google Shape;407;p34"/>
          <p:cNvGrpSpPr/>
          <p:nvPr/>
        </p:nvGrpSpPr>
        <p:grpSpPr>
          <a:xfrm>
            <a:off x="1045000" y="3874150"/>
            <a:ext cx="1170600" cy="103800"/>
            <a:chOff x="1702650" y="4125550"/>
            <a:chExt cx="1170600" cy="103800"/>
          </a:xfrm>
        </p:grpSpPr>
        <p:sp>
          <p:nvSpPr>
            <p:cNvPr id="408" name="Google Shape;408;p34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34"/>
          <p:cNvGrpSpPr/>
          <p:nvPr/>
        </p:nvGrpSpPr>
        <p:grpSpPr>
          <a:xfrm>
            <a:off x="1045000" y="4026550"/>
            <a:ext cx="1170600" cy="103800"/>
            <a:chOff x="1702650" y="4125550"/>
            <a:chExt cx="1170600" cy="103800"/>
          </a:xfrm>
        </p:grpSpPr>
        <p:sp>
          <p:nvSpPr>
            <p:cNvPr id="417" name="Google Shape;417;p34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4"/>
          <p:cNvGrpSpPr/>
          <p:nvPr/>
        </p:nvGrpSpPr>
        <p:grpSpPr>
          <a:xfrm>
            <a:off x="1045000" y="4178950"/>
            <a:ext cx="1170600" cy="103800"/>
            <a:chOff x="1702650" y="4125550"/>
            <a:chExt cx="1170600" cy="103800"/>
          </a:xfrm>
        </p:grpSpPr>
        <p:sp>
          <p:nvSpPr>
            <p:cNvPr id="426" name="Google Shape;426;p34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4"/>
          <p:cNvGrpSpPr/>
          <p:nvPr/>
        </p:nvGrpSpPr>
        <p:grpSpPr>
          <a:xfrm>
            <a:off x="1045000" y="4331350"/>
            <a:ext cx="1170600" cy="103800"/>
            <a:chOff x="1702650" y="4125550"/>
            <a:chExt cx="1170600" cy="103800"/>
          </a:xfrm>
        </p:grpSpPr>
        <p:sp>
          <p:nvSpPr>
            <p:cNvPr id="435" name="Google Shape;435;p34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>
            <a:spLocks noGrp="1"/>
          </p:cNvSpPr>
          <p:nvPr>
            <p:ph type="body" idx="1"/>
          </p:nvPr>
        </p:nvSpPr>
        <p:spPr>
          <a:xfrm>
            <a:off x="311700" y="798750"/>
            <a:ext cx="38169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Dealing with large dense matrices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448" name="Google Shape;448;p3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053" y="1558949"/>
            <a:ext cx="2347454" cy="1048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35"/>
          <p:cNvGrpSpPr/>
          <p:nvPr/>
        </p:nvGrpSpPr>
        <p:grpSpPr>
          <a:xfrm>
            <a:off x="3302367" y="2861335"/>
            <a:ext cx="1952825" cy="1678461"/>
            <a:chOff x="3407723" y="2785135"/>
            <a:chExt cx="1952825" cy="1678461"/>
          </a:xfrm>
        </p:grpSpPr>
        <p:pic>
          <p:nvPicPr>
            <p:cNvPr id="450" name="Google Shape;450;p35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7723" y="2785135"/>
              <a:ext cx="1952825" cy="1678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35"/>
            <p:cNvSpPr/>
            <p:nvPr/>
          </p:nvSpPr>
          <p:spPr>
            <a:xfrm rot="397247">
              <a:off x="4107578" y="3003864"/>
              <a:ext cx="304430" cy="147991"/>
            </a:xfrm>
            <a:prstGeom prst="parallelogram">
              <a:avLst>
                <a:gd name="adj" fmla="val 25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 rot="397247">
              <a:off x="4390212" y="3038688"/>
              <a:ext cx="304430" cy="147991"/>
            </a:xfrm>
            <a:prstGeom prst="parallelogram">
              <a:avLst>
                <a:gd name="adj" fmla="val 25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 rot="397247">
              <a:off x="4482181" y="3220919"/>
              <a:ext cx="304430" cy="147991"/>
            </a:xfrm>
            <a:prstGeom prst="parallelogram">
              <a:avLst>
                <a:gd name="adj" fmla="val 25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35"/>
          <p:cNvSpPr txBox="1"/>
          <p:nvPr/>
        </p:nvSpPr>
        <p:spPr>
          <a:xfrm>
            <a:off x="3310530" y="1056319"/>
            <a:ext cx="2241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Mesh Decoupling</a:t>
            </a:r>
            <a:endParaRPr/>
          </a:p>
        </p:txBody>
      </p:sp>
      <p:sp>
        <p:nvSpPr>
          <p:cNvPr id="455" name="Google Shape;455;p35"/>
          <p:cNvSpPr txBox="1"/>
          <p:nvPr/>
        </p:nvSpPr>
        <p:spPr>
          <a:xfrm>
            <a:off x="3578130" y="2562175"/>
            <a:ext cx="14013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Tiled forward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6" name="Google Shape;456;p3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268" y="4536784"/>
            <a:ext cx="1537024" cy="55333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5"/>
          <p:cNvSpPr txBox="1"/>
          <p:nvPr/>
        </p:nvSpPr>
        <p:spPr>
          <a:xfrm>
            <a:off x="3376850" y="1267875"/>
            <a:ext cx="2108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Haber and Schwartzbach (2014)</a:t>
            </a:r>
            <a:endParaRPr sz="1000"/>
          </a:p>
        </p:txBody>
      </p:sp>
      <p:pic>
        <p:nvPicPr>
          <p:cNvPr id="458" name="Google Shape;458;p35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738" y="1688881"/>
            <a:ext cx="941211" cy="8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5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738" y="2505335"/>
            <a:ext cx="941211" cy="8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5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725" y="3712853"/>
            <a:ext cx="941211" cy="82299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/>
          <p:nvPr/>
        </p:nvSpPr>
        <p:spPr>
          <a:xfrm>
            <a:off x="5629277" y="1824325"/>
            <a:ext cx="5034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2" name="Google Shape;462;p35"/>
          <p:cNvSpPr txBox="1"/>
          <p:nvPr/>
        </p:nvSpPr>
        <p:spPr>
          <a:xfrm>
            <a:off x="5629277" y="2638350"/>
            <a:ext cx="5034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3" name="Google Shape;463;p35"/>
          <p:cNvSpPr txBox="1"/>
          <p:nvPr/>
        </p:nvSpPr>
        <p:spPr>
          <a:xfrm>
            <a:off x="5629288" y="3909575"/>
            <a:ext cx="5853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6377248" y="3234025"/>
            <a:ext cx="375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Ubuntu"/>
                <a:ea typeface="Ubuntu"/>
                <a:cs typeface="Ubuntu"/>
                <a:sym typeface="Ubuntu"/>
              </a:rPr>
              <a:t>...</a:t>
            </a:r>
            <a:endParaRPr sz="12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5" name="Google Shape;465;p35"/>
          <p:cNvSpPr txBox="1"/>
          <p:nvPr/>
        </p:nvSpPr>
        <p:spPr>
          <a:xfrm>
            <a:off x="5693023" y="3254350"/>
            <a:ext cx="375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Ubuntu"/>
                <a:ea typeface="Ubuntu"/>
                <a:cs typeface="Ubuntu"/>
                <a:sym typeface="Ubuntu"/>
              </a:rPr>
              <a:t>...</a:t>
            </a:r>
            <a:endParaRPr sz="12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66" name="Google Shape;466;p35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800" y="1625620"/>
            <a:ext cx="1604999" cy="168798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5"/>
          <p:cNvSpPr txBox="1"/>
          <p:nvPr/>
        </p:nvSpPr>
        <p:spPr>
          <a:xfrm flipH="1">
            <a:off x="597350" y="400935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 flipH="1">
            <a:off x="597350" y="416840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9" name="Google Shape;469;p35"/>
          <p:cNvSpPr/>
          <p:nvPr/>
        </p:nvSpPr>
        <p:spPr>
          <a:xfrm>
            <a:off x="1021425" y="3860550"/>
            <a:ext cx="1249200" cy="35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5"/>
          <p:cNvSpPr/>
          <p:nvPr/>
        </p:nvSpPr>
        <p:spPr>
          <a:xfrm>
            <a:off x="665500" y="4168400"/>
            <a:ext cx="1605000" cy="35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5"/>
          <p:cNvSpPr txBox="1"/>
          <p:nvPr/>
        </p:nvSpPr>
        <p:spPr>
          <a:xfrm flipH="1">
            <a:off x="597350" y="370820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" name="Google Shape;472;p35"/>
          <p:cNvSpPr txBox="1"/>
          <p:nvPr/>
        </p:nvSpPr>
        <p:spPr>
          <a:xfrm flipH="1">
            <a:off x="597350" y="386055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964250" y="3822500"/>
            <a:ext cx="1339800" cy="6540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5"/>
          <p:cNvSpPr txBox="1"/>
          <p:nvPr/>
        </p:nvSpPr>
        <p:spPr>
          <a:xfrm flipH="1">
            <a:off x="671550" y="3509125"/>
            <a:ext cx="17523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#cells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75" name="Google Shape;475;p35"/>
          <p:cNvGrpSpPr/>
          <p:nvPr/>
        </p:nvGrpSpPr>
        <p:grpSpPr>
          <a:xfrm>
            <a:off x="1045000" y="3874150"/>
            <a:ext cx="1170600" cy="103800"/>
            <a:chOff x="1702650" y="4125550"/>
            <a:chExt cx="1170600" cy="103800"/>
          </a:xfrm>
        </p:grpSpPr>
        <p:sp>
          <p:nvSpPr>
            <p:cNvPr id="476" name="Google Shape;476;p35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5"/>
          <p:cNvGrpSpPr/>
          <p:nvPr/>
        </p:nvGrpSpPr>
        <p:grpSpPr>
          <a:xfrm>
            <a:off x="1045000" y="4026550"/>
            <a:ext cx="1170600" cy="103800"/>
            <a:chOff x="1702650" y="4125550"/>
            <a:chExt cx="1170600" cy="103800"/>
          </a:xfrm>
        </p:grpSpPr>
        <p:sp>
          <p:nvSpPr>
            <p:cNvPr id="485" name="Google Shape;485;p35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5"/>
          <p:cNvGrpSpPr/>
          <p:nvPr/>
        </p:nvGrpSpPr>
        <p:grpSpPr>
          <a:xfrm>
            <a:off x="1045000" y="4178950"/>
            <a:ext cx="1170600" cy="103800"/>
            <a:chOff x="1702650" y="4125550"/>
            <a:chExt cx="1170600" cy="103800"/>
          </a:xfrm>
        </p:grpSpPr>
        <p:sp>
          <p:nvSpPr>
            <p:cNvPr id="494" name="Google Shape;494;p35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35"/>
          <p:cNvGrpSpPr/>
          <p:nvPr/>
        </p:nvGrpSpPr>
        <p:grpSpPr>
          <a:xfrm>
            <a:off x="1045000" y="4331350"/>
            <a:ext cx="1170600" cy="103800"/>
            <a:chOff x="1702650" y="4125550"/>
            <a:chExt cx="1170600" cy="103800"/>
          </a:xfrm>
        </p:grpSpPr>
        <p:sp>
          <p:nvSpPr>
            <p:cNvPr id="503" name="Google Shape;503;p35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Efficient forward modeling (Ch. 2)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 txBox="1">
            <a:spLocks noGrp="1"/>
          </p:cNvSpPr>
          <p:nvPr>
            <p:ph type="body" idx="1"/>
          </p:nvPr>
        </p:nvSpPr>
        <p:spPr>
          <a:xfrm>
            <a:off x="311700" y="798750"/>
            <a:ext cx="38169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Dealing with large dense matrices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6029925" y="1688875"/>
            <a:ext cx="1149000" cy="28146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8" name="Google Shape;518;p3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738" y="1688881"/>
            <a:ext cx="941211" cy="8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738" y="2505335"/>
            <a:ext cx="941211" cy="8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725" y="3712853"/>
            <a:ext cx="941211" cy="8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6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053" y="1558949"/>
            <a:ext cx="2347454" cy="10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6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5614" y="4486600"/>
            <a:ext cx="1537039" cy="6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6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024" y="4637899"/>
            <a:ext cx="1273912" cy="3511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36"/>
          <p:cNvGrpSpPr/>
          <p:nvPr/>
        </p:nvGrpSpPr>
        <p:grpSpPr>
          <a:xfrm>
            <a:off x="3302367" y="2861335"/>
            <a:ext cx="1952825" cy="1678461"/>
            <a:chOff x="3407723" y="2785135"/>
            <a:chExt cx="1952825" cy="1678461"/>
          </a:xfrm>
        </p:grpSpPr>
        <p:pic>
          <p:nvPicPr>
            <p:cNvPr id="525" name="Google Shape;525;p36"/>
            <p:cNvPicPr preferRelativeResize="0"/>
            <p:nvPr/>
          </p:nvPicPr>
          <p:blipFill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7723" y="2785135"/>
              <a:ext cx="1952825" cy="1678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36"/>
            <p:cNvSpPr/>
            <p:nvPr/>
          </p:nvSpPr>
          <p:spPr>
            <a:xfrm rot="397247">
              <a:off x="4107578" y="3003864"/>
              <a:ext cx="304430" cy="147991"/>
            </a:xfrm>
            <a:prstGeom prst="parallelogram">
              <a:avLst>
                <a:gd name="adj" fmla="val 25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 rot="397247">
              <a:off x="4390212" y="3038688"/>
              <a:ext cx="304430" cy="147991"/>
            </a:xfrm>
            <a:prstGeom prst="parallelogram">
              <a:avLst>
                <a:gd name="adj" fmla="val 25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 rot="397247">
              <a:off x="4482181" y="3220919"/>
              <a:ext cx="304430" cy="147991"/>
            </a:xfrm>
            <a:prstGeom prst="parallelogram">
              <a:avLst>
                <a:gd name="adj" fmla="val 25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36"/>
          <p:cNvSpPr txBox="1"/>
          <p:nvPr/>
        </p:nvSpPr>
        <p:spPr>
          <a:xfrm>
            <a:off x="5880825" y="1196026"/>
            <a:ext cx="18405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[ </a:t>
            </a:r>
            <a:r>
              <a:rPr lang="en-GB" sz="1800" b="1"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] = </a:t>
            </a:r>
            <a:r>
              <a:rPr lang="en-GB" sz="1800" b="1"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0" name="Google Shape;530;p36"/>
          <p:cNvSpPr txBox="1"/>
          <p:nvPr/>
        </p:nvSpPr>
        <p:spPr>
          <a:xfrm>
            <a:off x="5629277" y="1824325"/>
            <a:ext cx="5034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1" name="Google Shape;531;p36"/>
          <p:cNvSpPr txBox="1"/>
          <p:nvPr/>
        </p:nvSpPr>
        <p:spPr>
          <a:xfrm>
            <a:off x="5629277" y="2638350"/>
            <a:ext cx="5034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2" name="Google Shape;532;p36"/>
          <p:cNvSpPr txBox="1"/>
          <p:nvPr/>
        </p:nvSpPr>
        <p:spPr>
          <a:xfrm>
            <a:off x="5629288" y="3909575"/>
            <a:ext cx="5853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3" name="Google Shape;533;p36"/>
          <p:cNvSpPr txBox="1"/>
          <p:nvPr/>
        </p:nvSpPr>
        <p:spPr>
          <a:xfrm>
            <a:off x="6377248" y="3234025"/>
            <a:ext cx="375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Ubuntu"/>
                <a:ea typeface="Ubuntu"/>
                <a:cs typeface="Ubuntu"/>
                <a:sym typeface="Ubuntu"/>
              </a:rPr>
              <a:t>...</a:t>
            </a:r>
            <a:endParaRPr sz="1200" b="1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34" name="Google Shape;534;p36"/>
          <p:cNvGrpSpPr/>
          <p:nvPr/>
        </p:nvGrpSpPr>
        <p:grpSpPr>
          <a:xfrm>
            <a:off x="7355625" y="1613125"/>
            <a:ext cx="134400" cy="2877600"/>
            <a:chOff x="7279425" y="1613125"/>
            <a:chExt cx="134400" cy="2877600"/>
          </a:xfrm>
        </p:grpSpPr>
        <p:sp>
          <p:nvSpPr>
            <p:cNvPr id="535" name="Google Shape;535;p36"/>
            <p:cNvSpPr/>
            <p:nvPr/>
          </p:nvSpPr>
          <p:spPr>
            <a:xfrm>
              <a:off x="7279425" y="16131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7279425" y="1765525"/>
              <a:ext cx="134400" cy="1344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7279425" y="19179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7279425" y="2070325"/>
              <a:ext cx="134400" cy="1344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7279425" y="22227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7279425" y="2375125"/>
              <a:ext cx="134400" cy="1344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7279425" y="25275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7279425" y="26799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7279425" y="28323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7279425" y="29847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7279425" y="31371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7279425" y="32895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7279425" y="34419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7279425" y="35943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7279425" y="3746725"/>
              <a:ext cx="134400" cy="1344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7279425" y="3899125"/>
              <a:ext cx="134400" cy="134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7279425" y="4051525"/>
              <a:ext cx="134400" cy="1344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7279425" y="4203925"/>
              <a:ext cx="134400" cy="1344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7279425" y="4356325"/>
              <a:ext cx="134400" cy="1344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36"/>
          <p:cNvGrpSpPr/>
          <p:nvPr/>
        </p:nvGrpSpPr>
        <p:grpSpPr>
          <a:xfrm>
            <a:off x="8195400" y="2571750"/>
            <a:ext cx="134400" cy="744000"/>
            <a:chOff x="8119200" y="2571750"/>
            <a:chExt cx="134400" cy="744000"/>
          </a:xfrm>
        </p:grpSpPr>
        <p:sp>
          <p:nvSpPr>
            <p:cNvPr id="555" name="Google Shape;555;p36"/>
            <p:cNvSpPr/>
            <p:nvPr/>
          </p:nvSpPr>
          <p:spPr>
            <a:xfrm>
              <a:off x="8119200" y="2571750"/>
              <a:ext cx="134400" cy="1344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8119200" y="2724150"/>
              <a:ext cx="134400" cy="1344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8119200" y="2876550"/>
              <a:ext cx="134400" cy="1344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8119200" y="3028950"/>
              <a:ext cx="134400" cy="1344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8119200" y="3181350"/>
              <a:ext cx="134400" cy="1344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36"/>
          <p:cNvSpPr/>
          <p:nvPr/>
        </p:nvSpPr>
        <p:spPr>
          <a:xfrm>
            <a:off x="8758000" y="2876550"/>
            <a:ext cx="134400" cy="134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36"/>
          <p:cNvCxnSpPr>
            <a:stCxn id="535" idx="3"/>
            <a:endCxn id="555" idx="1"/>
          </p:cNvCxnSpPr>
          <p:nvPr/>
        </p:nvCxnSpPr>
        <p:spPr>
          <a:xfrm>
            <a:off x="7490025" y="1680325"/>
            <a:ext cx="705300" cy="9585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36"/>
          <p:cNvCxnSpPr>
            <a:stCxn id="536" idx="3"/>
            <a:endCxn id="555" idx="1"/>
          </p:cNvCxnSpPr>
          <p:nvPr/>
        </p:nvCxnSpPr>
        <p:spPr>
          <a:xfrm>
            <a:off x="7490025" y="1832725"/>
            <a:ext cx="705300" cy="806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36"/>
          <p:cNvCxnSpPr>
            <a:stCxn id="537" idx="3"/>
            <a:endCxn id="555" idx="1"/>
          </p:cNvCxnSpPr>
          <p:nvPr/>
        </p:nvCxnSpPr>
        <p:spPr>
          <a:xfrm>
            <a:off x="7490025" y="1985125"/>
            <a:ext cx="705300" cy="6537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36"/>
          <p:cNvCxnSpPr>
            <a:stCxn id="538" idx="3"/>
            <a:endCxn id="555" idx="1"/>
          </p:cNvCxnSpPr>
          <p:nvPr/>
        </p:nvCxnSpPr>
        <p:spPr>
          <a:xfrm>
            <a:off x="7490025" y="2137525"/>
            <a:ext cx="705300" cy="501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36"/>
          <p:cNvCxnSpPr>
            <a:stCxn id="539" idx="3"/>
            <a:endCxn id="556" idx="1"/>
          </p:cNvCxnSpPr>
          <p:nvPr/>
        </p:nvCxnSpPr>
        <p:spPr>
          <a:xfrm>
            <a:off x="7490025" y="2289925"/>
            <a:ext cx="705300" cy="501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36"/>
          <p:cNvCxnSpPr>
            <a:stCxn id="540" idx="3"/>
            <a:endCxn id="556" idx="1"/>
          </p:cNvCxnSpPr>
          <p:nvPr/>
        </p:nvCxnSpPr>
        <p:spPr>
          <a:xfrm>
            <a:off x="7490025" y="2442325"/>
            <a:ext cx="705300" cy="34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36"/>
          <p:cNvCxnSpPr>
            <a:stCxn id="541" idx="3"/>
            <a:endCxn id="556" idx="1"/>
          </p:cNvCxnSpPr>
          <p:nvPr/>
        </p:nvCxnSpPr>
        <p:spPr>
          <a:xfrm>
            <a:off x="7490025" y="2594725"/>
            <a:ext cx="705300" cy="1965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36"/>
          <p:cNvCxnSpPr>
            <a:stCxn id="542" idx="3"/>
            <a:endCxn id="556" idx="1"/>
          </p:cNvCxnSpPr>
          <p:nvPr/>
        </p:nvCxnSpPr>
        <p:spPr>
          <a:xfrm>
            <a:off x="7490025" y="2747125"/>
            <a:ext cx="705300" cy="44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36"/>
          <p:cNvCxnSpPr>
            <a:stCxn id="543" idx="3"/>
            <a:endCxn id="556" idx="1"/>
          </p:cNvCxnSpPr>
          <p:nvPr/>
        </p:nvCxnSpPr>
        <p:spPr>
          <a:xfrm rot="10800000" flipH="1">
            <a:off x="7490025" y="2791225"/>
            <a:ext cx="705300" cy="108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6"/>
          <p:cNvCxnSpPr>
            <a:stCxn id="544" idx="3"/>
            <a:endCxn id="557" idx="1"/>
          </p:cNvCxnSpPr>
          <p:nvPr/>
        </p:nvCxnSpPr>
        <p:spPr>
          <a:xfrm rot="10800000" flipH="1">
            <a:off x="7490025" y="2943625"/>
            <a:ext cx="705300" cy="108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6"/>
          <p:cNvCxnSpPr>
            <a:stCxn id="545" idx="3"/>
            <a:endCxn id="557" idx="1"/>
          </p:cNvCxnSpPr>
          <p:nvPr/>
        </p:nvCxnSpPr>
        <p:spPr>
          <a:xfrm rot="10800000" flipH="1">
            <a:off x="7490025" y="2943625"/>
            <a:ext cx="705300" cy="2607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6"/>
          <p:cNvCxnSpPr>
            <a:stCxn id="546" idx="3"/>
            <a:endCxn id="557" idx="1"/>
          </p:cNvCxnSpPr>
          <p:nvPr/>
        </p:nvCxnSpPr>
        <p:spPr>
          <a:xfrm rot="10800000" flipH="1">
            <a:off x="7490025" y="2943625"/>
            <a:ext cx="705300" cy="413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36"/>
          <p:cNvCxnSpPr>
            <a:stCxn id="547" idx="3"/>
            <a:endCxn id="558" idx="1"/>
          </p:cNvCxnSpPr>
          <p:nvPr/>
        </p:nvCxnSpPr>
        <p:spPr>
          <a:xfrm rot="10800000" flipH="1">
            <a:off x="7490025" y="3096025"/>
            <a:ext cx="705300" cy="413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" name="Google Shape;574;p36"/>
          <p:cNvCxnSpPr>
            <a:stCxn id="548" idx="3"/>
            <a:endCxn id="558" idx="1"/>
          </p:cNvCxnSpPr>
          <p:nvPr/>
        </p:nvCxnSpPr>
        <p:spPr>
          <a:xfrm rot="10800000" flipH="1">
            <a:off x="7490025" y="3096025"/>
            <a:ext cx="705300" cy="5655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Google Shape;575;p36"/>
          <p:cNvCxnSpPr>
            <a:stCxn id="549" idx="3"/>
            <a:endCxn id="558" idx="1"/>
          </p:cNvCxnSpPr>
          <p:nvPr/>
        </p:nvCxnSpPr>
        <p:spPr>
          <a:xfrm rot="10800000" flipH="1">
            <a:off x="7490025" y="3096025"/>
            <a:ext cx="705300" cy="717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36"/>
          <p:cNvCxnSpPr>
            <a:stCxn id="550" idx="3"/>
            <a:endCxn id="558" idx="1"/>
          </p:cNvCxnSpPr>
          <p:nvPr/>
        </p:nvCxnSpPr>
        <p:spPr>
          <a:xfrm rot="10800000" flipH="1">
            <a:off x="7490025" y="3096025"/>
            <a:ext cx="705300" cy="870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36"/>
          <p:cNvCxnSpPr>
            <a:stCxn id="551" idx="3"/>
            <a:endCxn id="558" idx="1"/>
          </p:cNvCxnSpPr>
          <p:nvPr/>
        </p:nvCxnSpPr>
        <p:spPr>
          <a:xfrm rot="10800000" flipH="1">
            <a:off x="7490025" y="3096025"/>
            <a:ext cx="705300" cy="102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36"/>
          <p:cNvCxnSpPr>
            <a:stCxn id="552" idx="3"/>
            <a:endCxn id="559" idx="1"/>
          </p:cNvCxnSpPr>
          <p:nvPr/>
        </p:nvCxnSpPr>
        <p:spPr>
          <a:xfrm rot="10800000" flipH="1">
            <a:off x="7490025" y="3248425"/>
            <a:ext cx="705300" cy="102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6"/>
          <p:cNvCxnSpPr>
            <a:stCxn id="553" idx="3"/>
            <a:endCxn id="559" idx="1"/>
          </p:cNvCxnSpPr>
          <p:nvPr/>
        </p:nvCxnSpPr>
        <p:spPr>
          <a:xfrm rot="10800000" flipH="1">
            <a:off x="7490025" y="3248425"/>
            <a:ext cx="705300" cy="1175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36"/>
          <p:cNvCxnSpPr>
            <a:stCxn id="555" idx="3"/>
            <a:endCxn id="560" idx="1"/>
          </p:cNvCxnSpPr>
          <p:nvPr/>
        </p:nvCxnSpPr>
        <p:spPr>
          <a:xfrm>
            <a:off x="8329800" y="2638950"/>
            <a:ext cx="428100" cy="30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36"/>
          <p:cNvCxnSpPr>
            <a:stCxn id="556" idx="3"/>
            <a:endCxn id="560" idx="1"/>
          </p:cNvCxnSpPr>
          <p:nvPr/>
        </p:nvCxnSpPr>
        <p:spPr>
          <a:xfrm>
            <a:off x="8329800" y="2791350"/>
            <a:ext cx="428100" cy="15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36"/>
          <p:cNvCxnSpPr>
            <a:stCxn id="557" idx="3"/>
            <a:endCxn id="560" idx="1"/>
          </p:cNvCxnSpPr>
          <p:nvPr/>
        </p:nvCxnSpPr>
        <p:spPr>
          <a:xfrm>
            <a:off x="8329800" y="2943750"/>
            <a:ext cx="428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36"/>
          <p:cNvCxnSpPr>
            <a:stCxn id="558" idx="3"/>
            <a:endCxn id="560" idx="1"/>
          </p:cNvCxnSpPr>
          <p:nvPr/>
        </p:nvCxnSpPr>
        <p:spPr>
          <a:xfrm rot="10800000" flipH="1">
            <a:off x="8329800" y="2943750"/>
            <a:ext cx="428100" cy="15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36"/>
          <p:cNvCxnSpPr>
            <a:stCxn id="559" idx="3"/>
            <a:endCxn id="560" idx="1"/>
          </p:cNvCxnSpPr>
          <p:nvPr/>
        </p:nvCxnSpPr>
        <p:spPr>
          <a:xfrm rot="10800000" flipH="1">
            <a:off x="8329800" y="2943750"/>
            <a:ext cx="428100" cy="30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6"/>
          <p:cNvSpPr txBox="1"/>
          <p:nvPr/>
        </p:nvSpPr>
        <p:spPr>
          <a:xfrm>
            <a:off x="5693023" y="3254350"/>
            <a:ext cx="375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Ubuntu"/>
                <a:ea typeface="Ubuntu"/>
                <a:cs typeface="Ubuntu"/>
                <a:sym typeface="Ubuntu"/>
              </a:rPr>
              <a:t>...</a:t>
            </a:r>
            <a:endParaRPr sz="12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6" name="Google Shape;586;p36"/>
          <p:cNvSpPr txBox="1"/>
          <p:nvPr/>
        </p:nvSpPr>
        <p:spPr>
          <a:xfrm>
            <a:off x="3578130" y="2562175"/>
            <a:ext cx="14013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Tiled forward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7" name="Google Shape;587;p36"/>
          <p:cNvSpPr txBox="1"/>
          <p:nvPr/>
        </p:nvSpPr>
        <p:spPr>
          <a:xfrm>
            <a:off x="5289599" y="980125"/>
            <a:ext cx="2629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Linear algebra, in parallel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36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268" y="4536784"/>
            <a:ext cx="1537024" cy="553332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6"/>
          <p:cNvSpPr txBox="1"/>
          <p:nvPr/>
        </p:nvSpPr>
        <p:spPr>
          <a:xfrm>
            <a:off x="7919100" y="1484875"/>
            <a:ext cx="107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urier New"/>
                <a:ea typeface="Courier New"/>
                <a:cs typeface="Courier New"/>
                <a:sym typeface="Courier New"/>
              </a:rPr>
              <a:t>SSD Chunks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90" name="Google Shape;590;p36"/>
          <p:cNvCxnSpPr/>
          <p:nvPr/>
        </p:nvCxnSpPr>
        <p:spPr>
          <a:xfrm flipH="1">
            <a:off x="7575825" y="1664425"/>
            <a:ext cx="407100" cy="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1" name="Google Shape;591;p36"/>
          <p:cNvSpPr txBox="1"/>
          <p:nvPr/>
        </p:nvSpPr>
        <p:spPr>
          <a:xfrm flipH="1">
            <a:off x="597350" y="400935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2" name="Google Shape;592;p36"/>
          <p:cNvSpPr txBox="1"/>
          <p:nvPr/>
        </p:nvSpPr>
        <p:spPr>
          <a:xfrm flipH="1">
            <a:off x="597350" y="416840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3" name="Google Shape;593;p36"/>
          <p:cNvSpPr/>
          <p:nvPr/>
        </p:nvSpPr>
        <p:spPr>
          <a:xfrm>
            <a:off x="1021425" y="3860550"/>
            <a:ext cx="1249200" cy="35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6"/>
          <p:cNvSpPr/>
          <p:nvPr/>
        </p:nvSpPr>
        <p:spPr>
          <a:xfrm>
            <a:off x="665500" y="4168400"/>
            <a:ext cx="1605000" cy="35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6"/>
          <p:cNvSpPr txBox="1"/>
          <p:nvPr/>
        </p:nvSpPr>
        <p:spPr>
          <a:xfrm flipH="1">
            <a:off x="597350" y="370820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6" name="Google Shape;596;p36"/>
          <p:cNvSpPr txBox="1"/>
          <p:nvPr/>
        </p:nvSpPr>
        <p:spPr>
          <a:xfrm flipH="1">
            <a:off x="597350" y="3860550"/>
            <a:ext cx="45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7" name="Google Shape;597;p36"/>
          <p:cNvSpPr/>
          <p:nvPr/>
        </p:nvSpPr>
        <p:spPr>
          <a:xfrm>
            <a:off x="964250" y="3822500"/>
            <a:ext cx="1339800" cy="6540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"/>
          <p:cNvSpPr txBox="1"/>
          <p:nvPr/>
        </p:nvSpPr>
        <p:spPr>
          <a:xfrm flipH="1">
            <a:off x="671550" y="3509125"/>
            <a:ext cx="17523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#cells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99" name="Google Shape;599;p36"/>
          <p:cNvGrpSpPr/>
          <p:nvPr/>
        </p:nvGrpSpPr>
        <p:grpSpPr>
          <a:xfrm>
            <a:off x="1045000" y="3874150"/>
            <a:ext cx="1170600" cy="103800"/>
            <a:chOff x="1702650" y="4125550"/>
            <a:chExt cx="1170600" cy="103800"/>
          </a:xfrm>
        </p:grpSpPr>
        <p:sp>
          <p:nvSpPr>
            <p:cNvPr id="600" name="Google Shape;600;p36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6"/>
          <p:cNvGrpSpPr/>
          <p:nvPr/>
        </p:nvGrpSpPr>
        <p:grpSpPr>
          <a:xfrm>
            <a:off x="1045000" y="4026550"/>
            <a:ext cx="1170600" cy="103800"/>
            <a:chOff x="1702650" y="4125550"/>
            <a:chExt cx="1170600" cy="103800"/>
          </a:xfrm>
        </p:grpSpPr>
        <p:sp>
          <p:nvSpPr>
            <p:cNvPr id="609" name="Google Shape;609;p36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1045000" y="4178950"/>
            <a:ext cx="1170600" cy="103800"/>
            <a:chOff x="1702650" y="4125550"/>
            <a:chExt cx="1170600" cy="103800"/>
          </a:xfrm>
        </p:grpSpPr>
        <p:sp>
          <p:nvSpPr>
            <p:cNvPr id="618" name="Google Shape;618;p36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6"/>
          <p:cNvGrpSpPr/>
          <p:nvPr/>
        </p:nvGrpSpPr>
        <p:grpSpPr>
          <a:xfrm>
            <a:off x="1045000" y="4331350"/>
            <a:ext cx="1170600" cy="103800"/>
            <a:chOff x="1702650" y="4125550"/>
            <a:chExt cx="1170600" cy="103800"/>
          </a:xfrm>
        </p:grpSpPr>
        <p:sp>
          <p:nvSpPr>
            <p:cNvPr id="627" name="Google Shape;627;p36"/>
            <p:cNvSpPr/>
            <p:nvPr/>
          </p:nvSpPr>
          <p:spPr>
            <a:xfrm>
              <a:off x="1702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855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2007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21598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23122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24646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26170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2769450" y="4125550"/>
              <a:ext cx="103800" cy="1038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6"/>
          <p:cNvSpPr txBox="1"/>
          <p:nvPr/>
        </p:nvSpPr>
        <p:spPr>
          <a:xfrm>
            <a:off x="3310530" y="1056319"/>
            <a:ext cx="22413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Mesh Decoupling</a:t>
            </a:r>
            <a:endParaRPr/>
          </a:p>
        </p:txBody>
      </p:sp>
      <p:sp>
        <p:nvSpPr>
          <p:cNvPr id="636" name="Google Shape;636;p36"/>
          <p:cNvSpPr txBox="1"/>
          <p:nvPr/>
        </p:nvSpPr>
        <p:spPr>
          <a:xfrm>
            <a:off x="3376850" y="1267875"/>
            <a:ext cx="2108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Haber and Schwartzbach (2014)</a:t>
            </a:r>
            <a:endParaRPr sz="1000"/>
          </a:p>
        </p:txBody>
      </p:sp>
      <p:pic>
        <p:nvPicPr>
          <p:cNvPr id="637" name="Google Shape;637;p36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800" y="1625620"/>
            <a:ext cx="1604999" cy="1687988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Efficient forward modeling (Ch. 2)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7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Thesis arrangement</a:t>
            </a:r>
            <a:endParaRPr sz="2400"/>
          </a:p>
        </p:txBody>
      </p:sp>
      <p:sp>
        <p:nvSpPr>
          <p:cNvPr id="645" name="Google Shape;645;p37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Efficient forward modeling (Chapter 2)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 b="1" i="1">
                <a:latin typeface="Helvetica Neue"/>
                <a:ea typeface="Helvetica Neue"/>
                <a:cs typeface="Helvetica Neue"/>
                <a:sym typeface="Helvetica Neue"/>
              </a:rPr>
              <a:t>Lp</a:t>
            </a: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-norm regularization (Chapter 3)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Magnetic Vector Inversion in spherical coordinates (Chapter 4)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Rotated sparse norms (Chapter 5)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algorithms (Chapter 6)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Case Study (Chapter 7)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3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8375" y="831782"/>
            <a:ext cx="4053897" cy="422003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38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</a:t>
            </a:r>
            <a:r>
              <a:rPr lang="en-GB" i="1"/>
              <a:t>lp-</a:t>
            </a:r>
            <a:r>
              <a:rPr lang="en-GB"/>
              <a:t>norm regularization (Ch. 3)</a:t>
            </a:r>
            <a:endParaRPr sz="2400"/>
          </a:p>
        </p:txBody>
      </p:sp>
      <p:sp>
        <p:nvSpPr>
          <p:cNvPr id="653" name="Google Shape;653;p38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inverse problem: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Five competing objectives: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654" name="Google Shape;6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38" y="1369955"/>
            <a:ext cx="26765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8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188" y="2841880"/>
            <a:ext cx="2161402" cy="92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13" y="3644418"/>
            <a:ext cx="276225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8"/>
          <p:cNvSpPr txBox="1"/>
          <p:nvPr/>
        </p:nvSpPr>
        <p:spPr>
          <a:xfrm>
            <a:off x="3441563" y="2962025"/>
            <a:ext cx="1123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misfit</a:t>
            </a:r>
            <a:endParaRPr/>
          </a:p>
        </p:txBody>
      </p:sp>
      <p:sp>
        <p:nvSpPr>
          <p:cNvPr id="658" name="Google Shape;658;p38"/>
          <p:cNvSpPr txBox="1"/>
          <p:nvPr/>
        </p:nvSpPr>
        <p:spPr>
          <a:xfrm>
            <a:off x="3167363" y="3709850"/>
            <a:ext cx="1672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</p:txBody>
      </p:sp>
      <p:sp>
        <p:nvSpPr>
          <p:cNvPr id="659" name="Google Shape;659;p38"/>
          <p:cNvSpPr/>
          <p:nvPr/>
        </p:nvSpPr>
        <p:spPr>
          <a:xfrm>
            <a:off x="2391075" y="3882350"/>
            <a:ext cx="179100" cy="17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0" name="Google Shape;66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200" y="4330750"/>
            <a:ext cx="39433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8"/>
          <p:cNvSpPr/>
          <p:nvPr/>
        </p:nvSpPr>
        <p:spPr>
          <a:xfrm>
            <a:off x="7225625" y="789125"/>
            <a:ext cx="1711200" cy="217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8"/>
          <p:cNvSpPr/>
          <p:nvPr/>
        </p:nvSpPr>
        <p:spPr>
          <a:xfrm rot="5400000">
            <a:off x="6924900" y="2238475"/>
            <a:ext cx="876300" cy="796200"/>
          </a:xfrm>
          <a:prstGeom prst="bentArrow">
            <a:avLst>
              <a:gd name="adj1" fmla="val 18036"/>
              <a:gd name="adj2" fmla="val 21412"/>
              <a:gd name="adj3" fmla="val 31555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9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inverse problem: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Five competing objectives: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668" name="Google Shape;668;p3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8375" y="837495"/>
            <a:ext cx="3664197" cy="4208606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</a:t>
            </a:r>
            <a:r>
              <a:rPr lang="en-GB" i="1"/>
              <a:t>lp-</a:t>
            </a:r>
            <a:r>
              <a:rPr lang="en-GB"/>
              <a:t>norm regularization (Ch. 3)</a:t>
            </a:r>
            <a:endParaRPr sz="2400"/>
          </a:p>
        </p:txBody>
      </p:sp>
      <p:sp>
        <p:nvSpPr>
          <p:cNvPr id="670" name="Google Shape;670;p39"/>
          <p:cNvSpPr txBox="1">
            <a:spLocks noGrp="1"/>
          </p:cNvSpPr>
          <p:nvPr>
            <p:ph type="body" idx="1"/>
          </p:nvPr>
        </p:nvSpPr>
        <p:spPr>
          <a:xfrm>
            <a:off x="5508750" y="366550"/>
            <a:ext cx="3216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Conventional </a:t>
            </a:r>
            <a:r>
              <a:rPr lang="en-GB" i="1"/>
              <a:t>l2-</a:t>
            </a:r>
            <a:r>
              <a:rPr lang="en-GB"/>
              <a:t>norm</a:t>
            </a:r>
            <a:endParaRPr/>
          </a:p>
        </p:txBody>
      </p:sp>
      <p:pic>
        <p:nvPicPr>
          <p:cNvPr id="671" name="Google Shape;6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38" y="1369955"/>
            <a:ext cx="26765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9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188" y="2841880"/>
            <a:ext cx="2161402" cy="92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13" y="3644418"/>
            <a:ext cx="276225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9"/>
          <p:cNvSpPr txBox="1"/>
          <p:nvPr/>
        </p:nvSpPr>
        <p:spPr>
          <a:xfrm>
            <a:off x="3441563" y="2962025"/>
            <a:ext cx="11238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misfit</a:t>
            </a:r>
            <a:endParaRPr/>
          </a:p>
        </p:txBody>
      </p:sp>
      <p:sp>
        <p:nvSpPr>
          <p:cNvPr id="675" name="Google Shape;675;p39"/>
          <p:cNvSpPr txBox="1"/>
          <p:nvPr/>
        </p:nvSpPr>
        <p:spPr>
          <a:xfrm>
            <a:off x="3167363" y="3709850"/>
            <a:ext cx="1672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</p:txBody>
      </p:sp>
      <p:sp>
        <p:nvSpPr>
          <p:cNvPr id="676" name="Google Shape;676;p39"/>
          <p:cNvSpPr/>
          <p:nvPr/>
        </p:nvSpPr>
        <p:spPr>
          <a:xfrm>
            <a:off x="2391075" y="3882350"/>
            <a:ext cx="179100" cy="17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7" name="Google Shape;67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200" y="4330750"/>
            <a:ext cx="39433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0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sparse norms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grpSp>
        <p:nvGrpSpPr>
          <p:cNvPr id="683" name="Google Shape;683;p40"/>
          <p:cNvGrpSpPr/>
          <p:nvPr/>
        </p:nvGrpSpPr>
        <p:grpSpPr>
          <a:xfrm>
            <a:off x="5257762" y="953737"/>
            <a:ext cx="2353797" cy="638200"/>
            <a:chOff x="830325" y="1711650"/>
            <a:chExt cx="2353797" cy="638200"/>
          </a:xfrm>
        </p:grpSpPr>
        <p:pic>
          <p:nvPicPr>
            <p:cNvPr id="684" name="Google Shape;684;p40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325" y="1711650"/>
              <a:ext cx="2353797" cy="63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p40"/>
            <p:cNvSpPr/>
            <p:nvPr/>
          </p:nvSpPr>
          <p:spPr>
            <a:xfrm>
              <a:off x="2314075" y="2103700"/>
              <a:ext cx="179100" cy="1791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2688400" y="2001400"/>
              <a:ext cx="179100" cy="1791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7" name="Google Shape;687;p4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05" y="2267650"/>
            <a:ext cx="5951324" cy="21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475" y="1395936"/>
            <a:ext cx="1752426" cy="192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2800" y="1944975"/>
            <a:ext cx="1372875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0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885" y="953737"/>
            <a:ext cx="2177388" cy="6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0"/>
          <p:cNvSpPr/>
          <p:nvPr/>
        </p:nvSpPr>
        <p:spPr>
          <a:xfrm>
            <a:off x="5318263" y="1126587"/>
            <a:ext cx="304800" cy="29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≈</a:t>
            </a:r>
            <a:endParaRPr/>
          </a:p>
        </p:txBody>
      </p:sp>
      <p:pic>
        <p:nvPicPr>
          <p:cNvPr id="692" name="Google Shape;692;p40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0875" y="1874138"/>
            <a:ext cx="1307225" cy="3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0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200" y="3124700"/>
            <a:ext cx="1752429" cy="19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0"/>
          <p:cNvSpPr txBox="1">
            <a:spLocks noGrp="1"/>
          </p:cNvSpPr>
          <p:nvPr>
            <p:ph type="body" idx="1"/>
          </p:nvPr>
        </p:nvSpPr>
        <p:spPr>
          <a:xfrm>
            <a:off x="970075" y="4456975"/>
            <a:ext cx="9216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 i="1">
                <a:latin typeface="Helvetica Neue"/>
                <a:ea typeface="Helvetica Neue"/>
                <a:cs typeface="Helvetica Neue"/>
                <a:sym typeface="Helvetica Neue"/>
              </a:rPr>
              <a:t>smooth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40"/>
          <p:cNvSpPr txBox="1">
            <a:spLocks noGrp="1"/>
          </p:cNvSpPr>
          <p:nvPr>
            <p:ph type="body" idx="1"/>
          </p:nvPr>
        </p:nvSpPr>
        <p:spPr>
          <a:xfrm>
            <a:off x="3423088" y="3750963"/>
            <a:ext cx="7428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 i="1">
                <a:latin typeface="Helvetica Neue"/>
                <a:ea typeface="Helvetica Neue"/>
                <a:cs typeface="Helvetica Neue"/>
                <a:sym typeface="Helvetica Neue"/>
              </a:rPr>
              <a:t>sparse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6" name="Google Shape;696;p40"/>
          <p:cNvSpPr txBox="1">
            <a:spLocks noGrp="1"/>
          </p:cNvSpPr>
          <p:nvPr>
            <p:ph type="body" idx="1"/>
          </p:nvPr>
        </p:nvSpPr>
        <p:spPr>
          <a:xfrm>
            <a:off x="5376063" y="3750963"/>
            <a:ext cx="7428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 i="1">
                <a:latin typeface="Helvetica Neue"/>
                <a:ea typeface="Helvetica Neue"/>
                <a:cs typeface="Helvetica Neue"/>
                <a:sym typeface="Helvetica Neue"/>
              </a:rPr>
              <a:t>blocky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7" name="Google Shape;697;p40"/>
          <p:cNvSpPr txBox="1">
            <a:spLocks noGrp="1"/>
          </p:cNvSpPr>
          <p:nvPr>
            <p:ph type="body" idx="1"/>
          </p:nvPr>
        </p:nvSpPr>
        <p:spPr>
          <a:xfrm>
            <a:off x="7294138" y="3750963"/>
            <a:ext cx="7428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 i="1">
                <a:latin typeface="Helvetica Neue"/>
                <a:ea typeface="Helvetica Neue"/>
                <a:cs typeface="Helvetica Neue"/>
                <a:sym typeface="Helvetica Neue"/>
              </a:rPr>
              <a:t>both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40"/>
          <p:cNvSpPr txBox="1">
            <a:spLocks noGrp="1"/>
          </p:cNvSpPr>
          <p:nvPr>
            <p:ph type="body" idx="1"/>
          </p:nvPr>
        </p:nvSpPr>
        <p:spPr>
          <a:xfrm>
            <a:off x="939613" y="2794850"/>
            <a:ext cx="9216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 i="1"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endParaRPr sz="1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9" name="Google Shape;699;p40"/>
          <p:cNvSpPr/>
          <p:nvPr/>
        </p:nvSpPr>
        <p:spPr>
          <a:xfrm>
            <a:off x="7639550" y="2282700"/>
            <a:ext cx="147000" cy="147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0"/>
          <p:cNvSpPr/>
          <p:nvPr/>
        </p:nvSpPr>
        <p:spPr>
          <a:xfrm>
            <a:off x="8148775" y="2282700"/>
            <a:ext cx="147000" cy="147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0"/>
          <p:cNvSpPr txBox="1"/>
          <p:nvPr/>
        </p:nvSpPr>
        <p:spPr>
          <a:xfrm>
            <a:off x="3858535" y="729250"/>
            <a:ext cx="3035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Lawson Regularization</a:t>
            </a:r>
            <a:endParaRPr/>
          </a:p>
        </p:txBody>
      </p:sp>
      <p:sp>
        <p:nvSpPr>
          <p:cNvPr id="702" name="Google Shape;702;p4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</a:t>
            </a:r>
            <a:r>
              <a:rPr lang="en-GB" i="1"/>
              <a:t>lp-</a:t>
            </a:r>
            <a:r>
              <a:rPr lang="en-GB"/>
              <a:t>norm regularization (Ch. 3)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1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1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 inverse problem: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709" name="Google Shape;709;p4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75" y="1635174"/>
            <a:ext cx="2391925" cy="7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1"/>
          <p:cNvSpPr txBox="1"/>
          <p:nvPr/>
        </p:nvSpPr>
        <p:spPr>
          <a:xfrm>
            <a:off x="1138463" y="1307875"/>
            <a:ext cx="1672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</p:txBody>
      </p:sp>
      <p:pic>
        <p:nvPicPr>
          <p:cNvPr id="711" name="Google Shape;711;p4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000" y="186625"/>
            <a:ext cx="3961070" cy="13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63" y="2455099"/>
            <a:ext cx="3480813" cy="13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8650" y="1851225"/>
            <a:ext cx="3115006" cy="13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1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995" y="3445775"/>
            <a:ext cx="3977855" cy="14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1"/>
          <p:cNvSpPr txBox="1">
            <a:spLocks noGrp="1"/>
          </p:cNvSpPr>
          <p:nvPr>
            <p:ph type="body" idx="1"/>
          </p:nvPr>
        </p:nvSpPr>
        <p:spPr>
          <a:xfrm>
            <a:off x="4126925" y="554975"/>
            <a:ext cx="1009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i="1"/>
              <a:t>l2-</a:t>
            </a:r>
            <a:r>
              <a:rPr lang="en-GB"/>
              <a:t>norm</a:t>
            </a:r>
            <a:endParaRPr/>
          </a:p>
        </p:txBody>
      </p:sp>
      <p:sp>
        <p:nvSpPr>
          <p:cNvPr id="716" name="Google Shape;716;p41"/>
          <p:cNvSpPr txBox="1">
            <a:spLocks noGrp="1"/>
          </p:cNvSpPr>
          <p:nvPr>
            <p:ph type="body" idx="1"/>
          </p:nvPr>
        </p:nvSpPr>
        <p:spPr>
          <a:xfrm>
            <a:off x="4126925" y="2160000"/>
            <a:ext cx="1009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i="1"/>
              <a:t>l1-</a:t>
            </a:r>
            <a:r>
              <a:rPr lang="en-GB"/>
              <a:t>norm</a:t>
            </a:r>
            <a:endParaRPr/>
          </a:p>
        </p:txBody>
      </p:sp>
      <p:sp>
        <p:nvSpPr>
          <p:cNvPr id="717" name="Google Shape;717;p41"/>
          <p:cNvSpPr txBox="1">
            <a:spLocks noGrp="1"/>
          </p:cNvSpPr>
          <p:nvPr>
            <p:ph type="body" idx="1"/>
          </p:nvPr>
        </p:nvSpPr>
        <p:spPr>
          <a:xfrm>
            <a:off x="4131275" y="3847775"/>
            <a:ext cx="1009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i="1"/>
              <a:t>l0-</a:t>
            </a:r>
            <a:r>
              <a:rPr lang="en-GB"/>
              <a:t>norm</a:t>
            </a:r>
            <a:endParaRPr/>
          </a:p>
        </p:txBody>
      </p:sp>
      <p:sp>
        <p:nvSpPr>
          <p:cNvPr id="718" name="Google Shape;718;p4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</a:t>
            </a:r>
            <a:r>
              <a:rPr lang="en-GB" i="1"/>
              <a:t>lp-</a:t>
            </a:r>
            <a:r>
              <a:rPr lang="en-GB"/>
              <a:t>norm regularization (Ch. 3)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560" y="1531350"/>
            <a:ext cx="3967316" cy="35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75" y="1531350"/>
            <a:ext cx="4049333" cy="35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798738"/>
            <a:ext cx="8520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Large amount of quality data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4173211" y="4754202"/>
            <a:ext cx="10116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20,000 km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6040125" y="1172250"/>
            <a:ext cx="1684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Magnetism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2015150" y="1172250"/>
            <a:ext cx="9363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Gravity</a:t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 rot="1374901">
            <a:off x="1475500" y="2435738"/>
            <a:ext cx="748141" cy="3777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UBC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2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Mixing the norms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724" name="Google Shape;724;p42"/>
          <p:cNvSpPr txBox="1">
            <a:spLocks noGrp="1"/>
          </p:cNvSpPr>
          <p:nvPr>
            <p:ph type="body" idx="1"/>
          </p:nvPr>
        </p:nvSpPr>
        <p:spPr>
          <a:xfrm>
            <a:off x="3765550" y="720600"/>
            <a:ext cx="3216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Scaling issues !</a:t>
            </a:r>
            <a:endParaRPr/>
          </a:p>
        </p:txBody>
      </p:sp>
      <p:pic>
        <p:nvPicPr>
          <p:cNvPr id="725" name="Google Shape;725;p4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1500" y="2324475"/>
            <a:ext cx="3484704" cy="26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2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349" y="1520350"/>
            <a:ext cx="2608106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2"/>
          <p:cNvSpPr/>
          <p:nvPr/>
        </p:nvSpPr>
        <p:spPr>
          <a:xfrm>
            <a:off x="6432375" y="1928900"/>
            <a:ext cx="179100" cy="17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4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699" y="1361350"/>
            <a:ext cx="3216600" cy="30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1500" y="1173913"/>
            <a:ext cx="518160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42"/>
          <p:cNvSpPr/>
          <p:nvPr/>
        </p:nvSpPr>
        <p:spPr>
          <a:xfrm>
            <a:off x="2092100" y="1405625"/>
            <a:ext cx="147000" cy="147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2"/>
          <p:cNvSpPr/>
          <p:nvPr/>
        </p:nvSpPr>
        <p:spPr>
          <a:xfrm>
            <a:off x="2629325" y="1405625"/>
            <a:ext cx="147000" cy="147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</a:t>
            </a:r>
            <a:r>
              <a:rPr lang="en-GB" i="1"/>
              <a:t>lp-</a:t>
            </a:r>
            <a:r>
              <a:rPr lang="en-GB"/>
              <a:t>norm regularization (Ch. 3)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Mixing the norms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body" idx="1"/>
          </p:nvPr>
        </p:nvSpPr>
        <p:spPr>
          <a:xfrm>
            <a:off x="3765550" y="720600"/>
            <a:ext cx="3216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Solution: Scaled gradients</a:t>
            </a:r>
            <a:endParaRPr/>
          </a:p>
        </p:txBody>
      </p:sp>
      <p:pic>
        <p:nvPicPr>
          <p:cNvPr id="739" name="Google Shape;7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500" y="1173913"/>
            <a:ext cx="51816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3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1500" y="2324475"/>
            <a:ext cx="5468904" cy="26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349" y="1520350"/>
            <a:ext cx="2608106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3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704" y="1659689"/>
            <a:ext cx="1232392" cy="57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3" name="Google Shape;743;p43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699" y="1361350"/>
            <a:ext cx="3216600" cy="30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3"/>
          <p:cNvSpPr txBox="1"/>
          <p:nvPr/>
        </p:nvSpPr>
        <p:spPr>
          <a:xfrm>
            <a:off x="5412250" y="1534738"/>
            <a:ext cx="3276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γ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5" name="Google Shape;745;p4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</a:t>
            </a:r>
            <a:r>
              <a:rPr lang="en-GB" i="1"/>
              <a:t>lp-</a:t>
            </a:r>
            <a:r>
              <a:rPr lang="en-GB"/>
              <a:t>norm regularization (Ch. 3)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Mixing the norms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751" name="Google Shape;751;p4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</a:t>
            </a:r>
            <a:r>
              <a:rPr lang="en-GB" i="1"/>
              <a:t>lp-</a:t>
            </a:r>
            <a:r>
              <a:rPr lang="en-GB"/>
              <a:t>norm regularization (Ch. 3)</a:t>
            </a:r>
            <a:endParaRPr sz="2400"/>
          </a:p>
        </p:txBody>
      </p:sp>
      <p:pic>
        <p:nvPicPr>
          <p:cNvPr id="752" name="Google Shape;752;p4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998" y="798750"/>
            <a:ext cx="6095925" cy="42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5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Mixing the norms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758" name="Google Shape;758;p45"/>
          <p:cNvSpPr txBox="1"/>
          <p:nvPr/>
        </p:nvSpPr>
        <p:spPr>
          <a:xfrm>
            <a:off x="830313" y="1345150"/>
            <a:ext cx="1672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</a:t>
            </a:r>
            <a:endParaRPr/>
          </a:p>
        </p:txBody>
      </p:sp>
      <p:sp>
        <p:nvSpPr>
          <p:cNvPr id="759" name="Google Shape;759;p45"/>
          <p:cNvSpPr/>
          <p:nvPr/>
        </p:nvSpPr>
        <p:spPr>
          <a:xfrm>
            <a:off x="2641275" y="2001400"/>
            <a:ext cx="179100" cy="17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5"/>
          <p:cNvSpPr txBox="1">
            <a:spLocks noGrp="1"/>
          </p:cNvSpPr>
          <p:nvPr>
            <p:ph type="body" idx="1"/>
          </p:nvPr>
        </p:nvSpPr>
        <p:spPr>
          <a:xfrm>
            <a:off x="4843025" y="695825"/>
            <a:ext cx="3216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Scaling the gradients</a:t>
            </a:r>
            <a:endParaRPr/>
          </a:p>
        </p:txBody>
      </p:sp>
      <p:pic>
        <p:nvPicPr>
          <p:cNvPr id="761" name="Google Shape;761;p4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25" y="1711650"/>
            <a:ext cx="2353797" cy="6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5"/>
          <p:cNvSpPr/>
          <p:nvPr/>
        </p:nvSpPr>
        <p:spPr>
          <a:xfrm>
            <a:off x="2314075" y="2103700"/>
            <a:ext cx="179100" cy="17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5"/>
          <p:cNvSpPr/>
          <p:nvPr/>
        </p:nvSpPr>
        <p:spPr>
          <a:xfrm>
            <a:off x="2688400" y="2001400"/>
            <a:ext cx="179100" cy="17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4" name="Google Shape;764;p4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49" y="2711625"/>
            <a:ext cx="2608106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5"/>
          <p:cNvSpPr/>
          <p:nvPr/>
        </p:nvSpPr>
        <p:spPr>
          <a:xfrm>
            <a:off x="2266950" y="3222475"/>
            <a:ext cx="179100" cy="17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5"/>
          <p:cNvSpPr/>
          <p:nvPr/>
        </p:nvSpPr>
        <p:spPr>
          <a:xfrm>
            <a:off x="2641275" y="3120175"/>
            <a:ext cx="179100" cy="17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5"/>
          <p:cNvSpPr txBox="1"/>
          <p:nvPr/>
        </p:nvSpPr>
        <p:spPr>
          <a:xfrm>
            <a:off x="773838" y="2552613"/>
            <a:ext cx="1672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Gradients</a:t>
            </a:r>
            <a:endParaRPr/>
          </a:p>
        </p:txBody>
      </p:sp>
      <p:pic>
        <p:nvPicPr>
          <p:cNvPr id="768" name="Google Shape;768;p4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125" y="1265661"/>
            <a:ext cx="4534423" cy="348223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</a:t>
            </a:r>
            <a:r>
              <a:rPr lang="en-GB" i="1"/>
              <a:t>lp-</a:t>
            </a:r>
            <a:r>
              <a:rPr lang="en-GB"/>
              <a:t>norm regularization (Ch. 3)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6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6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the model space						Data residuals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776" name="Google Shape;776;p4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99" y="1307615"/>
            <a:ext cx="4716850" cy="374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873" y="1350566"/>
            <a:ext cx="3628479" cy="3742837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4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</a:t>
            </a:r>
            <a:r>
              <a:rPr lang="en-GB" i="1"/>
              <a:t>lp-</a:t>
            </a:r>
            <a:r>
              <a:rPr lang="en-GB"/>
              <a:t>norm regularization (Ch. 3)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7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Interpreting a suite of solutions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784" name="Google Shape;784;p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5" y="1294825"/>
            <a:ext cx="3806948" cy="23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50" y="1796075"/>
            <a:ext cx="4438576" cy="1120250"/>
          </a:xfrm>
          <a:prstGeom prst="rect">
            <a:avLst/>
          </a:prstGeom>
          <a:noFill/>
          <a:ln>
            <a:noFill/>
          </a:ln>
          <a:effectLst>
            <a:outerShdw blurRad="142875" dist="85725" dir="294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6" name="Google Shape;786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Mixed </a:t>
            </a:r>
            <a:r>
              <a:rPr lang="en-GB" i="1"/>
              <a:t>lp-</a:t>
            </a:r>
            <a:r>
              <a:rPr lang="en-GB"/>
              <a:t>norm regularization (Ch. 3)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8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Thesis arrangement</a:t>
            </a:r>
            <a:endParaRPr sz="2400"/>
          </a:p>
        </p:txBody>
      </p:sp>
      <p:sp>
        <p:nvSpPr>
          <p:cNvPr id="793" name="Google Shape;793;p48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developments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Efficient forward modeling (Chapter 2)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Lp</a:t>
            </a:r>
            <a:r>
              <a:rPr lang="en-GB"/>
              <a:t>-norm regularization (Chapter 3)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Magnetic Vector Inversion in spherical coordinates (Chapter 4)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Rotated sparse norms (Chapter 5)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algorithms (Chapter 6)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Case Study (Chapter 7)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799" name="Google Shape;799;p4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Sparse Magnetic Vector Inversion (Ch. 4)</a:t>
            </a:r>
            <a:endParaRPr sz="2400"/>
          </a:p>
        </p:txBody>
      </p:sp>
      <p:pic>
        <p:nvPicPr>
          <p:cNvPr id="800" name="Google Shape;8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00" y="1925730"/>
            <a:ext cx="20478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00" y="3483305"/>
            <a:ext cx="2124856" cy="92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9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850" y="798743"/>
            <a:ext cx="5348346" cy="4253356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9"/>
          <p:cNvSpPr txBox="1">
            <a:spLocks noGrp="1"/>
          </p:cNvSpPr>
          <p:nvPr>
            <p:ph type="body" idx="1"/>
          </p:nvPr>
        </p:nvSpPr>
        <p:spPr>
          <a:xfrm>
            <a:off x="311700" y="3136825"/>
            <a:ext cx="3854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Cartesian Formulation</a:t>
            </a:r>
            <a:endParaRPr/>
          </a:p>
        </p:txBody>
      </p:sp>
      <p:sp>
        <p:nvSpPr>
          <p:cNvPr id="804" name="Google Shape;804;p49"/>
          <p:cNvSpPr txBox="1">
            <a:spLocks noGrp="1"/>
          </p:cNvSpPr>
          <p:nvPr>
            <p:ph type="body" idx="1"/>
          </p:nvPr>
        </p:nvSpPr>
        <p:spPr>
          <a:xfrm>
            <a:off x="349675" y="1568975"/>
            <a:ext cx="3854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Magnetization</a:t>
            </a:r>
            <a:endParaRPr/>
          </a:p>
        </p:txBody>
      </p:sp>
      <p:sp>
        <p:nvSpPr>
          <p:cNvPr id="805" name="Google Shape;805;p49"/>
          <p:cNvSpPr txBox="1"/>
          <p:nvPr/>
        </p:nvSpPr>
        <p:spPr>
          <a:xfrm>
            <a:off x="311700" y="4440500"/>
            <a:ext cx="28395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Lelievre and Oldenburg (2009)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0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Spherical formulation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811" name="Google Shape;811;p5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850" y="798750"/>
            <a:ext cx="5348346" cy="4239301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0"/>
          <p:cNvSpPr txBox="1">
            <a:spLocks noGrp="1"/>
          </p:cNvSpPr>
          <p:nvPr>
            <p:ph type="body" idx="1"/>
          </p:nvPr>
        </p:nvSpPr>
        <p:spPr>
          <a:xfrm>
            <a:off x="6606000" y="1589400"/>
            <a:ext cx="25380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Non-linear problem</a:t>
            </a:r>
            <a:endParaRPr/>
          </a:p>
        </p:txBody>
      </p:sp>
      <p:pic>
        <p:nvPicPr>
          <p:cNvPr id="813" name="Google Shape;813;p5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00" y="1273380"/>
            <a:ext cx="2224694" cy="92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98" y="2472175"/>
            <a:ext cx="3246432" cy="5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50"/>
          <p:cNvSpPr txBox="1"/>
          <p:nvPr/>
        </p:nvSpPr>
        <p:spPr>
          <a:xfrm>
            <a:off x="4399225" y="4871400"/>
            <a:ext cx="21084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Liu et al. (2017)</a:t>
            </a:r>
            <a:endParaRPr sz="1000"/>
          </a:p>
        </p:txBody>
      </p:sp>
      <p:sp>
        <p:nvSpPr>
          <p:cNvPr id="816" name="Google Shape;816;p5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Sparse Magnetic Vector Inversion (Ch. 4)</a:t>
            </a:r>
            <a:endParaRPr sz="2400"/>
          </a:p>
        </p:txBody>
      </p:sp>
      <p:sp>
        <p:nvSpPr>
          <p:cNvPr id="817" name="Google Shape;817;p50"/>
          <p:cNvSpPr txBox="1"/>
          <p:nvPr/>
        </p:nvSpPr>
        <p:spPr>
          <a:xfrm>
            <a:off x="311700" y="4440500"/>
            <a:ext cx="28395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Lelievre and Oldenburg (2009)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1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Iterative sensitivity weighting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823" name="Google Shape;823;p5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41" y="1310105"/>
            <a:ext cx="1661305" cy="92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500" y="1310100"/>
            <a:ext cx="5668951" cy="34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69" y="2679925"/>
            <a:ext cx="1345850" cy="10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51"/>
          <p:cNvSpPr txBox="1">
            <a:spLocks noGrp="1"/>
          </p:cNvSpPr>
          <p:nvPr>
            <p:ph type="body" idx="1"/>
          </p:nvPr>
        </p:nvSpPr>
        <p:spPr>
          <a:xfrm>
            <a:off x="271944" y="2185200"/>
            <a:ext cx="2629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Dealing with angles</a:t>
            </a:r>
            <a:endParaRPr/>
          </a:p>
        </p:txBody>
      </p:sp>
      <p:pic>
        <p:nvPicPr>
          <p:cNvPr id="827" name="Google Shape;82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706" y="4300650"/>
            <a:ext cx="208597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51"/>
          <p:cNvSpPr txBox="1">
            <a:spLocks noGrp="1"/>
          </p:cNvSpPr>
          <p:nvPr>
            <p:ph type="body" idx="1"/>
          </p:nvPr>
        </p:nvSpPr>
        <p:spPr>
          <a:xfrm>
            <a:off x="271944" y="3913650"/>
            <a:ext cx="2629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Dealing with scales</a:t>
            </a:r>
            <a:endParaRPr/>
          </a:p>
        </p:txBody>
      </p:sp>
      <p:sp>
        <p:nvSpPr>
          <p:cNvPr id="829" name="Google Shape;829;p5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Sparse Magnetic Vector Inversion (Ch. 4)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550" y="1531350"/>
            <a:ext cx="3967326" cy="357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75" y="1531350"/>
            <a:ext cx="4049326" cy="35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11700" y="798738"/>
            <a:ext cx="8520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Large amount of quality data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4173211" y="4754202"/>
            <a:ext cx="10116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20,000 km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6040125" y="1172250"/>
            <a:ext cx="1684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Magnetism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2015150" y="1172250"/>
            <a:ext cx="9363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Gravity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2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Sparse Vector Inversion </a:t>
            </a:r>
            <a:endParaRPr/>
          </a:p>
        </p:txBody>
      </p:sp>
      <p:pic>
        <p:nvPicPr>
          <p:cNvPr id="835" name="Google Shape;835;p5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245576"/>
            <a:ext cx="4458702" cy="354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2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400" y="973251"/>
            <a:ext cx="4101150" cy="1204348"/>
          </a:xfrm>
          <a:prstGeom prst="rect">
            <a:avLst/>
          </a:prstGeom>
          <a:noFill/>
          <a:ln>
            <a:noFill/>
          </a:ln>
          <a:effectLst>
            <a:outerShdw blurRad="142875" dist="85725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37" name="Google Shape;837;p52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400" y="2404125"/>
            <a:ext cx="4101150" cy="1949162"/>
          </a:xfrm>
          <a:prstGeom prst="rect">
            <a:avLst/>
          </a:prstGeom>
          <a:noFill/>
          <a:ln>
            <a:noFill/>
          </a:ln>
          <a:effectLst>
            <a:outerShdw blurRad="142875" dist="104775" dir="30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8" name="Google Shape;838;p5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Sparse Magnetic Vector Inversion (Ch. 4)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3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5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Thesis arrangement</a:t>
            </a:r>
            <a:endParaRPr sz="2400"/>
          </a:p>
        </p:txBody>
      </p:sp>
      <p:sp>
        <p:nvSpPr>
          <p:cNvPr id="845" name="Google Shape;845;p53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developments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Efficient forward modeling (Chapter 2)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Lp</a:t>
            </a:r>
            <a:r>
              <a:rPr lang="en-GB"/>
              <a:t>-norm regularization (Chapter 3)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Magnetic Vector Inversion in spherical coordinates (Chapter 4)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Rotated sparse norms (Chapter 5)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algorithms (Chapter 6)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Case Study (Chapter 7)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4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Able to recover curve shapes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Lateral continuity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851" name="Google Shape;851;p5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058" y="0"/>
            <a:ext cx="2983206" cy="2384727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5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Rotated sparse norms (Ch. 5)</a:t>
            </a:r>
            <a:endParaRPr sz="2400"/>
          </a:p>
        </p:txBody>
      </p:sp>
      <p:pic>
        <p:nvPicPr>
          <p:cNvPr id="853" name="Google Shape;853;p5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550" y="2355900"/>
            <a:ext cx="5552725" cy="27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5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550" y="2355900"/>
            <a:ext cx="5552725" cy="27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5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Conventional </a:t>
            </a:r>
            <a:r>
              <a:rPr lang="en-GB" i="1"/>
              <a:t>smooth</a:t>
            </a:r>
            <a:r>
              <a:rPr lang="en-GB"/>
              <a:t> model </a:t>
            </a:r>
            <a:endParaRPr/>
          </a:p>
        </p:txBody>
      </p:sp>
      <p:sp>
        <p:nvSpPr>
          <p:cNvPr id="860" name="Google Shape;860;p55"/>
          <p:cNvSpPr txBox="1"/>
          <p:nvPr/>
        </p:nvSpPr>
        <p:spPr>
          <a:xfrm>
            <a:off x="618300" y="4584800"/>
            <a:ext cx="2357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 and Oldenburg (2000)</a:t>
            </a:r>
            <a:endParaRPr/>
          </a:p>
        </p:txBody>
      </p:sp>
      <p:pic>
        <p:nvPicPr>
          <p:cNvPr id="861" name="Google Shape;861;p5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154" b="51620"/>
          <a:stretch/>
        </p:blipFill>
        <p:spPr>
          <a:xfrm>
            <a:off x="614025" y="2572249"/>
            <a:ext cx="2237251" cy="2012552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Rotated sparse norms (Ch. 5)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6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Define a 7-point gradient operator </a:t>
            </a:r>
            <a:endParaRPr/>
          </a:p>
        </p:txBody>
      </p:sp>
      <p:pic>
        <p:nvPicPr>
          <p:cNvPr id="868" name="Google Shape;868;p5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678" r="48154"/>
          <a:stretch/>
        </p:blipFill>
        <p:spPr>
          <a:xfrm>
            <a:off x="596400" y="1772100"/>
            <a:ext cx="1817601" cy="159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798325"/>
            <a:ext cx="4534023" cy="33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56"/>
          <p:cNvSpPr txBox="1"/>
          <p:nvPr/>
        </p:nvSpPr>
        <p:spPr>
          <a:xfrm>
            <a:off x="2438788" y="2338213"/>
            <a:ext cx="2108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Lelievre (2009)</a:t>
            </a:r>
            <a:endParaRPr sz="1800"/>
          </a:p>
        </p:txBody>
      </p:sp>
      <p:sp>
        <p:nvSpPr>
          <p:cNvPr id="871" name="Google Shape;871;p56"/>
          <p:cNvSpPr txBox="1"/>
          <p:nvPr/>
        </p:nvSpPr>
        <p:spPr>
          <a:xfrm>
            <a:off x="2438788" y="4031563"/>
            <a:ext cx="2108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Fournier et al. (2017)</a:t>
            </a:r>
            <a:endParaRPr sz="1800"/>
          </a:p>
        </p:txBody>
      </p:sp>
      <p:pic>
        <p:nvPicPr>
          <p:cNvPr id="872" name="Google Shape;872;p5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844" t="52678"/>
          <a:stretch/>
        </p:blipFill>
        <p:spPr>
          <a:xfrm>
            <a:off x="666575" y="3465450"/>
            <a:ext cx="1688251" cy="159932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5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Rotated sparse norms (Ch. 5)</a:t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5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622" y="2665400"/>
            <a:ext cx="4284803" cy="20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7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Rotate the gradients locally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Apply sparse gradients along the trend </a:t>
            </a:r>
            <a:endParaRPr/>
          </a:p>
        </p:txBody>
      </p:sp>
      <p:pic>
        <p:nvPicPr>
          <p:cNvPr id="880" name="Google Shape;880;p5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500" y="234025"/>
            <a:ext cx="4284773" cy="209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25" y="2665400"/>
            <a:ext cx="4284781" cy="20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57"/>
          <p:cNvSpPr txBox="1">
            <a:spLocks noGrp="1"/>
          </p:cNvSpPr>
          <p:nvPr>
            <p:ph type="body" idx="1"/>
          </p:nvPr>
        </p:nvSpPr>
        <p:spPr>
          <a:xfrm>
            <a:off x="5703550" y="2169625"/>
            <a:ext cx="2386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Sparse rotated norms</a:t>
            </a:r>
            <a:endParaRPr/>
          </a:p>
        </p:txBody>
      </p:sp>
      <p:sp>
        <p:nvSpPr>
          <p:cNvPr id="883" name="Google Shape;883;p57"/>
          <p:cNvSpPr txBox="1">
            <a:spLocks noGrp="1"/>
          </p:cNvSpPr>
          <p:nvPr>
            <p:ph type="body" idx="1"/>
          </p:nvPr>
        </p:nvSpPr>
        <p:spPr>
          <a:xfrm>
            <a:off x="1144550" y="2169625"/>
            <a:ext cx="2386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Smooth</a:t>
            </a:r>
            <a:endParaRPr/>
          </a:p>
        </p:txBody>
      </p:sp>
      <p:sp>
        <p:nvSpPr>
          <p:cNvPr id="884" name="Google Shape;884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Rotated sparse norms (Ch. 5)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8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Thesis arrangement</a:t>
            </a:r>
            <a:endParaRPr sz="2400"/>
          </a:p>
        </p:txBody>
      </p:sp>
      <p:sp>
        <p:nvSpPr>
          <p:cNvPr id="891" name="Google Shape;891;p58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developments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Efficient forward modeling (Chapter 2)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Lp</a:t>
            </a:r>
            <a:r>
              <a:rPr lang="en-GB"/>
              <a:t>-norm regularization (Chapter 3)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Magnetic Vector Inversion in spherical coordinates (Chapter 4)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Rotated sparse norms (Chapter 5)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Learning algorithms (Chapter 6)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Case Study (Chapter 7)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9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we identify robust features?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we extract local inversion parameters?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Proposed workflow: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897" name="Google Shape;897;p5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Algorithm (Ch. 6)</a:t>
            </a:r>
            <a:endParaRPr sz="2400"/>
          </a:p>
        </p:txBody>
      </p:sp>
      <p:sp>
        <p:nvSpPr>
          <p:cNvPr id="898" name="Google Shape;898;p59"/>
          <p:cNvSpPr/>
          <p:nvPr/>
        </p:nvSpPr>
        <p:spPr>
          <a:xfrm>
            <a:off x="952050" y="3056625"/>
            <a:ext cx="1596300" cy="118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Step 1: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Sample the model space</a:t>
            </a:r>
            <a:endParaRPr sz="1800"/>
          </a:p>
        </p:txBody>
      </p:sp>
      <p:sp>
        <p:nvSpPr>
          <p:cNvPr id="899" name="Google Shape;899;p59"/>
          <p:cNvSpPr/>
          <p:nvPr/>
        </p:nvSpPr>
        <p:spPr>
          <a:xfrm>
            <a:off x="4855425" y="3056625"/>
            <a:ext cx="1596300" cy="118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Step 3: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Extract features</a:t>
            </a:r>
            <a:endParaRPr sz="1800"/>
          </a:p>
        </p:txBody>
      </p:sp>
      <p:sp>
        <p:nvSpPr>
          <p:cNvPr id="900" name="Google Shape;900;p59"/>
          <p:cNvSpPr/>
          <p:nvPr/>
        </p:nvSpPr>
        <p:spPr>
          <a:xfrm>
            <a:off x="2903738" y="3056625"/>
            <a:ext cx="1596300" cy="118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Step 2: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PCA</a:t>
            </a:r>
            <a:endParaRPr sz="1800"/>
          </a:p>
        </p:txBody>
      </p:sp>
      <p:sp>
        <p:nvSpPr>
          <p:cNvPr id="901" name="Google Shape;901;p59"/>
          <p:cNvSpPr/>
          <p:nvPr/>
        </p:nvSpPr>
        <p:spPr>
          <a:xfrm>
            <a:off x="6807100" y="3056625"/>
            <a:ext cx="1596300" cy="118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Step 4: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Re-invert</a:t>
            </a:r>
            <a:endParaRPr sz="1800"/>
          </a:p>
        </p:txBody>
      </p:sp>
      <p:sp>
        <p:nvSpPr>
          <p:cNvPr id="902" name="Google Shape;902;p59"/>
          <p:cNvSpPr/>
          <p:nvPr/>
        </p:nvSpPr>
        <p:spPr>
          <a:xfrm>
            <a:off x="2548350" y="3439575"/>
            <a:ext cx="286200" cy="4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9"/>
          <p:cNvSpPr/>
          <p:nvPr/>
        </p:nvSpPr>
        <p:spPr>
          <a:xfrm>
            <a:off x="4500050" y="3439575"/>
            <a:ext cx="286200" cy="4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9"/>
          <p:cNvSpPr/>
          <p:nvPr/>
        </p:nvSpPr>
        <p:spPr>
          <a:xfrm>
            <a:off x="6451750" y="3439575"/>
            <a:ext cx="286200" cy="4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0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 1: Extracting </a:t>
            </a:r>
            <a:r>
              <a:rPr lang="en-GB" i="1"/>
              <a:t>p</a:t>
            </a:r>
            <a:r>
              <a:rPr lang="en-GB"/>
              <a:t>-parameters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910" name="Google Shape;910;p6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550" y="127975"/>
            <a:ext cx="4317549" cy="18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Algorithm (Ch. 6)</a:t>
            </a:r>
            <a:endParaRPr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1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 1: Extracting </a:t>
            </a:r>
            <a:r>
              <a:rPr lang="en-GB" i="1"/>
              <a:t>p</a:t>
            </a:r>
            <a:r>
              <a:rPr lang="en-GB"/>
              <a:t>-parameters </a:t>
            </a:r>
            <a:endParaRPr/>
          </a:p>
        </p:txBody>
      </p:sp>
      <p:pic>
        <p:nvPicPr>
          <p:cNvPr id="917" name="Google Shape;917;p6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550" y="127975"/>
            <a:ext cx="4317549" cy="181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600" y="1947050"/>
            <a:ext cx="4957296" cy="3070953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61"/>
          <p:cNvSpPr/>
          <p:nvPr/>
        </p:nvSpPr>
        <p:spPr>
          <a:xfrm rot="10800000">
            <a:off x="7305600" y="1951200"/>
            <a:ext cx="1098300" cy="1546200"/>
          </a:xfrm>
          <a:prstGeom prst="bentArrow">
            <a:avLst>
              <a:gd name="adj1" fmla="val 11080"/>
              <a:gd name="adj2" fmla="val 15315"/>
              <a:gd name="adj3" fmla="val 27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6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712" y="2298450"/>
            <a:ext cx="1369376" cy="572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1" name="Google Shape;921;p61"/>
          <p:cNvSpPr/>
          <p:nvPr/>
        </p:nvSpPr>
        <p:spPr>
          <a:xfrm>
            <a:off x="2658975" y="2086700"/>
            <a:ext cx="1451700" cy="71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6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Algorithm (Ch. 6)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75" y="1531349"/>
            <a:ext cx="4049324" cy="35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550" y="1588075"/>
            <a:ext cx="3967326" cy="35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311700" y="798738"/>
            <a:ext cx="8520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Large amount of quality data - at all scales</a:t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 flipH="1">
            <a:off x="2690725" y="2196875"/>
            <a:ext cx="120000" cy="900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 flipH="1">
            <a:off x="7287775" y="2196875"/>
            <a:ext cx="120000" cy="900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4173211" y="4754202"/>
            <a:ext cx="10116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20,000 km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6040125" y="1172250"/>
            <a:ext cx="1684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Magnetism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2015150" y="1172250"/>
            <a:ext cx="9363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Gravity</a:t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 rot="1374878">
            <a:off x="1746875" y="1815738"/>
            <a:ext cx="906104" cy="3777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Finland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2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Extracting </a:t>
            </a:r>
            <a:r>
              <a:rPr lang="en-GB" i="1"/>
              <a:t>p</a:t>
            </a:r>
            <a:r>
              <a:rPr lang="en-GB"/>
              <a:t>-parameters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928" name="Google Shape;928;p6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550" y="127975"/>
            <a:ext cx="4317549" cy="18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62"/>
          <p:cNvSpPr/>
          <p:nvPr/>
        </p:nvSpPr>
        <p:spPr>
          <a:xfrm rot="10800000">
            <a:off x="7305600" y="1951200"/>
            <a:ext cx="1098300" cy="1546200"/>
          </a:xfrm>
          <a:prstGeom prst="bentArrow">
            <a:avLst>
              <a:gd name="adj1" fmla="val 11080"/>
              <a:gd name="adj2" fmla="val 15315"/>
              <a:gd name="adj3" fmla="val 27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0" name="Google Shape;930;p62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712" y="2392275"/>
            <a:ext cx="1369376" cy="572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1" name="Google Shape;931;p6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41" b="-918"/>
          <a:stretch/>
        </p:blipFill>
        <p:spPr>
          <a:xfrm>
            <a:off x="2560804" y="1951188"/>
            <a:ext cx="4646903" cy="316692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6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Algorithm (Ch. 6)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3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algorithms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 1: Extracting </a:t>
            </a:r>
            <a:r>
              <a:rPr lang="en-GB" i="1"/>
              <a:t>p</a:t>
            </a:r>
            <a:r>
              <a:rPr lang="en-GB"/>
              <a:t>-parameters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938" name="Google Shape;938;p6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550" y="127975"/>
            <a:ext cx="4317549" cy="181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0" y="2352900"/>
            <a:ext cx="3870100" cy="25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550" y="2756825"/>
            <a:ext cx="4317549" cy="184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63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3975" y="2240529"/>
            <a:ext cx="1509122" cy="4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63"/>
          <p:cNvSpPr txBox="1">
            <a:spLocks noGrp="1"/>
          </p:cNvSpPr>
          <p:nvPr>
            <p:ph type="body" idx="1"/>
          </p:nvPr>
        </p:nvSpPr>
        <p:spPr>
          <a:xfrm>
            <a:off x="5275300" y="2240525"/>
            <a:ext cx="3216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Principal Component Model</a:t>
            </a:r>
            <a:endParaRPr/>
          </a:p>
        </p:txBody>
      </p:sp>
      <p:sp>
        <p:nvSpPr>
          <p:cNvPr id="943" name="Google Shape;943;p63"/>
          <p:cNvSpPr/>
          <p:nvPr/>
        </p:nvSpPr>
        <p:spPr>
          <a:xfrm>
            <a:off x="4065675" y="3313725"/>
            <a:ext cx="286200" cy="4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6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Algorithm (Ch. 6)</a:t>
            </a:r>
            <a:endParaRPr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6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1301" y="2571750"/>
            <a:ext cx="3532748" cy="209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64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 1: Extracting </a:t>
            </a:r>
            <a:r>
              <a:rPr lang="en-GB" i="1"/>
              <a:t>p</a:t>
            </a:r>
            <a:r>
              <a:rPr lang="en-GB"/>
              <a:t>-parameters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951" name="Google Shape;951;p6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550" y="127975"/>
            <a:ext cx="4317549" cy="181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950" y="2886700"/>
            <a:ext cx="1987575" cy="13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64"/>
          <p:cNvSpPr txBox="1">
            <a:spLocks noGrp="1"/>
          </p:cNvSpPr>
          <p:nvPr>
            <p:ph type="body" idx="1"/>
          </p:nvPr>
        </p:nvSpPr>
        <p:spPr>
          <a:xfrm>
            <a:off x="2870100" y="2055450"/>
            <a:ext cx="3216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Feature recognition</a:t>
            </a:r>
            <a:endParaRPr/>
          </a:p>
        </p:txBody>
      </p:sp>
      <p:pic>
        <p:nvPicPr>
          <p:cNvPr id="954" name="Google Shape;954;p6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8919" y="2473975"/>
            <a:ext cx="2289271" cy="13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64"/>
          <p:cNvSpPr/>
          <p:nvPr/>
        </p:nvSpPr>
        <p:spPr>
          <a:xfrm>
            <a:off x="2340525" y="3342375"/>
            <a:ext cx="286200" cy="4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4"/>
          <p:cNvSpPr/>
          <p:nvPr/>
        </p:nvSpPr>
        <p:spPr>
          <a:xfrm>
            <a:off x="6124050" y="3342375"/>
            <a:ext cx="286200" cy="4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7" name="Google Shape;957;p64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4099" y="3595400"/>
            <a:ext cx="2407998" cy="13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64"/>
          <p:cNvSpPr txBox="1">
            <a:spLocks noGrp="1"/>
          </p:cNvSpPr>
          <p:nvPr>
            <p:ph type="body" idx="1"/>
          </p:nvPr>
        </p:nvSpPr>
        <p:spPr>
          <a:xfrm>
            <a:off x="6410250" y="2098050"/>
            <a:ext cx="22137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Local </a:t>
            </a:r>
            <a:r>
              <a:rPr lang="en-GB" i="1"/>
              <a:t>p</a:t>
            </a:r>
            <a:r>
              <a:rPr lang="en-GB"/>
              <a:t>-parameter</a:t>
            </a:r>
            <a:endParaRPr/>
          </a:p>
        </p:txBody>
      </p:sp>
      <p:sp>
        <p:nvSpPr>
          <p:cNvPr id="959" name="Google Shape;959;p6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Algorithm (Ch. 6)</a:t>
            </a:r>
            <a:endParaRPr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5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 1: Extracting </a:t>
            </a:r>
            <a:r>
              <a:rPr lang="en-GB" i="1"/>
              <a:t>p</a:t>
            </a:r>
            <a:r>
              <a:rPr lang="en-GB"/>
              <a:t>-parameters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965" name="Google Shape;965;p6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550" y="127975"/>
            <a:ext cx="4317549" cy="181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6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550" y="2633400"/>
            <a:ext cx="4317549" cy="18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65"/>
          <p:cNvSpPr txBox="1">
            <a:spLocks noGrp="1"/>
          </p:cNvSpPr>
          <p:nvPr>
            <p:ph type="body" idx="1"/>
          </p:nvPr>
        </p:nvSpPr>
        <p:spPr>
          <a:xfrm>
            <a:off x="4942850" y="2169625"/>
            <a:ext cx="2386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Mixed norm model</a:t>
            </a:r>
            <a:endParaRPr/>
          </a:p>
        </p:txBody>
      </p:sp>
      <p:pic>
        <p:nvPicPr>
          <p:cNvPr id="968" name="Google Shape;968;p65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183" y="2657525"/>
            <a:ext cx="2786683" cy="18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65"/>
          <p:cNvSpPr txBox="1">
            <a:spLocks noGrp="1"/>
          </p:cNvSpPr>
          <p:nvPr>
            <p:ph type="body" idx="1"/>
          </p:nvPr>
        </p:nvSpPr>
        <p:spPr>
          <a:xfrm>
            <a:off x="1144550" y="2169625"/>
            <a:ext cx="2386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Smooth</a:t>
            </a:r>
            <a:endParaRPr/>
          </a:p>
        </p:txBody>
      </p:sp>
      <p:sp>
        <p:nvSpPr>
          <p:cNvPr id="970" name="Google Shape;970;p65"/>
          <p:cNvSpPr/>
          <p:nvPr/>
        </p:nvSpPr>
        <p:spPr>
          <a:xfrm>
            <a:off x="4049588" y="3342375"/>
            <a:ext cx="286200" cy="4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Algorithm (Ch. 6)</a:t>
            </a:r>
            <a:endParaRPr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6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 2: Extracting rotation angles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977" name="Google Shape;977;p6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796" y="0"/>
            <a:ext cx="2983206" cy="2384727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6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Algorithm (Ch. 6)</a:t>
            </a:r>
            <a:endParaRPr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7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 2: Extracting rotation angles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984" name="Google Shape;984;p6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925" y="2998550"/>
            <a:ext cx="3101761" cy="1519402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67"/>
          <p:cNvSpPr txBox="1">
            <a:spLocks noGrp="1"/>
          </p:cNvSpPr>
          <p:nvPr>
            <p:ph type="body" idx="1"/>
          </p:nvPr>
        </p:nvSpPr>
        <p:spPr>
          <a:xfrm>
            <a:off x="172800" y="2023050"/>
            <a:ext cx="2388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Range of dip angles Ө </a:t>
            </a:r>
            <a:endParaRPr/>
          </a:p>
        </p:txBody>
      </p:sp>
      <p:pic>
        <p:nvPicPr>
          <p:cNvPr id="986" name="Google Shape;986;p6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25" y="2974650"/>
            <a:ext cx="2464553" cy="1485561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67"/>
          <p:cNvSpPr/>
          <p:nvPr/>
        </p:nvSpPr>
        <p:spPr>
          <a:xfrm>
            <a:off x="2854375" y="2177450"/>
            <a:ext cx="516300" cy="516300"/>
          </a:xfrm>
          <a:prstGeom prst="arc">
            <a:avLst>
              <a:gd name="adj1" fmla="val 14130028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8" name="Google Shape;988;p67"/>
          <p:cNvCxnSpPr/>
          <p:nvPr/>
        </p:nvCxnSpPr>
        <p:spPr>
          <a:xfrm>
            <a:off x="2617125" y="2442650"/>
            <a:ext cx="100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9" name="Google Shape;989;p67"/>
          <p:cNvCxnSpPr/>
          <p:nvPr/>
        </p:nvCxnSpPr>
        <p:spPr>
          <a:xfrm>
            <a:off x="2847425" y="2058800"/>
            <a:ext cx="285900" cy="3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0" name="Google Shape;990;p67"/>
          <p:cNvSpPr/>
          <p:nvPr/>
        </p:nvSpPr>
        <p:spPr>
          <a:xfrm>
            <a:off x="2617113" y="3509813"/>
            <a:ext cx="286200" cy="4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1" name="Google Shape;991;p6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327" y="88649"/>
            <a:ext cx="3000129" cy="23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6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Algorithm (Ch. 6)</a:t>
            </a:r>
            <a:endParaRPr sz="2400"/>
          </a:p>
        </p:txBody>
      </p:sp>
      <p:pic>
        <p:nvPicPr>
          <p:cNvPr id="993" name="Google Shape;993;p67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1092" y="3028663"/>
            <a:ext cx="3101758" cy="1514324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67"/>
          <p:cNvSpPr/>
          <p:nvPr/>
        </p:nvSpPr>
        <p:spPr>
          <a:xfrm>
            <a:off x="5849913" y="3509813"/>
            <a:ext cx="286200" cy="4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6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5" y="2734850"/>
            <a:ext cx="4566795" cy="222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34850"/>
            <a:ext cx="4566796" cy="223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8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Extracting rotation angles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002" name="Google Shape;1002;p68"/>
          <p:cNvSpPr txBox="1">
            <a:spLocks noGrp="1"/>
          </p:cNvSpPr>
          <p:nvPr>
            <p:ph type="body" idx="1"/>
          </p:nvPr>
        </p:nvSpPr>
        <p:spPr>
          <a:xfrm>
            <a:off x="172800" y="2023050"/>
            <a:ext cx="2388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Image moment: </a:t>
            </a:r>
            <a:endParaRPr/>
          </a:p>
        </p:txBody>
      </p:sp>
      <p:pic>
        <p:nvPicPr>
          <p:cNvPr id="1003" name="Google Shape;1003;p68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823" y="0"/>
            <a:ext cx="4582178" cy="22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68"/>
          <p:cNvSpPr/>
          <p:nvPr/>
        </p:nvSpPr>
        <p:spPr>
          <a:xfrm>
            <a:off x="4566788" y="3571950"/>
            <a:ext cx="286200" cy="4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8"/>
          <p:cNvSpPr txBox="1">
            <a:spLocks noGrp="1"/>
          </p:cNvSpPr>
          <p:nvPr>
            <p:ph type="body" idx="1"/>
          </p:nvPr>
        </p:nvSpPr>
        <p:spPr>
          <a:xfrm>
            <a:off x="5275300" y="2240525"/>
            <a:ext cx="3216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Locally rotated model</a:t>
            </a:r>
            <a:endParaRPr/>
          </a:p>
        </p:txBody>
      </p:sp>
      <p:pic>
        <p:nvPicPr>
          <p:cNvPr id="1006" name="Google Shape;1006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1450" y="1933525"/>
            <a:ext cx="19431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6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Algorithm (Ch. 6)</a:t>
            </a:r>
            <a:endParaRPr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9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Thesis arrangement</a:t>
            </a:r>
            <a:endParaRPr sz="2400"/>
          </a:p>
        </p:txBody>
      </p:sp>
      <p:sp>
        <p:nvSpPr>
          <p:cNvPr id="1014" name="Google Shape;1014;p69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developments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Efficient forward modeling (Chapter 2)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Lp</a:t>
            </a:r>
            <a:r>
              <a:rPr lang="en-GB"/>
              <a:t>-norm regularization (Chapter 3)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Magnetic Vector Inversion in spherical coordinates (Chapter 4)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Rotated sparse norms (Chapter 5)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algorithms (Chapter 6)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 b="1">
                <a:latin typeface="Helvetica Neue"/>
                <a:ea typeface="Helvetica Neue"/>
                <a:cs typeface="Helvetica Neue"/>
                <a:sym typeface="Helvetica Neue"/>
              </a:rPr>
              <a:t>Case Study (Chapter 7)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7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225" y="3020075"/>
            <a:ext cx="2694725" cy="20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70"/>
          <p:cNvSpPr txBox="1">
            <a:spLocks noGrp="1"/>
          </p:cNvSpPr>
          <p:nvPr>
            <p:ph type="body" idx="1"/>
          </p:nvPr>
        </p:nvSpPr>
        <p:spPr>
          <a:xfrm>
            <a:off x="311700" y="798750"/>
            <a:ext cx="44130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Kevitsa Ni-Cu-PGE deposit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2.05 Ga old intrusion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Disseminated mineralization within an olivine pyroxenite intrusion (dark grey)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Extensively studied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021" name="Google Shape;1021;p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(Ch. 7)</a:t>
            </a:r>
            <a:endParaRPr sz="2400"/>
          </a:p>
        </p:txBody>
      </p:sp>
      <p:pic>
        <p:nvPicPr>
          <p:cNvPr id="1022" name="Google Shape;1022;p7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724" y="71725"/>
            <a:ext cx="4383276" cy="384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7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700" y="2788098"/>
            <a:ext cx="4285997" cy="235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70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25" y="3512378"/>
            <a:ext cx="2103289" cy="906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1"/>
          <p:cNvSpPr txBox="1">
            <a:spLocks noGrp="1"/>
          </p:cNvSpPr>
          <p:nvPr>
            <p:ph type="body" idx="1"/>
          </p:nvPr>
        </p:nvSpPr>
        <p:spPr>
          <a:xfrm>
            <a:off x="311700" y="798750"/>
            <a:ext cx="40995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to be answered by gravity: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the extent and geometry of the intrusion?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030" name="Google Shape;1030;p71"/>
          <p:cNvSpPr txBox="1">
            <a:spLocks noGrp="1"/>
          </p:cNvSpPr>
          <p:nvPr>
            <p:ph type="body" idx="1"/>
          </p:nvPr>
        </p:nvSpPr>
        <p:spPr>
          <a:xfrm>
            <a:off x="5007400" y="798750"/>
            <a:ext cx="40995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to be answered by magnetics: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the source of the strong negative fields?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we infer tectonic deformation from magnetization?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031" name="Google Shape;1031;p7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01" y="2818200"/>
            <a:ext cx="3805349" cy="23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7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497" y="2818200"/>
            <a:ext cx="3642004" cy="23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7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(Ch. 7)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550" y="1531350"/>
            <a:ext cx="3967326" cy="357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75" y="1531350"/>
            <a:ext cx="4049326" cy="35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311700" y="798738"/>
            <a:ext cx="8520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Large amount of quality data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4173211" y="4754202"/>
            <a:ext cx="10116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20,000 km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6040125" y="1172250"/>
            <a:ext cx="1684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Magnetism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2015150" y="1172250"/>
            <a:ext cx="9363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Gravity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 sz="2400"/>
          </a:p>
        </p:txBody>
      </p:sp>
      <p:sp>
        <p:nvSpPr>
          <p:cNvPr id="123" name="Google Shape;123;p18"/>
          <p:cNvSpPr/>
          <p:nvPr/>
        </p:nvSpPr>
        <p:spPr>
          <a:xfrm flipH="1">
            <a:off x="3458425" y="1959625"/>
            <a:ext cx="120000" cy="900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 rot="-2483621">
            <a:off x="3497313" y="1309072"/>
            <a:ext cx="1011752" cy="57262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Finland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2"/>
          <p:cNvSpPr txBox="1">
            <a:spLocks noGrp="1"/>
          </p:cNvSpPr>
          <p:nvPr>
            <p:ph type="body" idx="1"/>
          </p:nvPr>
        </p:nvSpPr>
        <p:spPr>
          <a:xfrm>
            <a:off x="616500" y="798750"/>
            <a:ext cx="40995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Gravity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039" name="Google Shape;1039;p72"/>
          <p:cNvSpPr txBox="1">
            <a:spLocks noGrp="1"/>
          </p:cNvSpPr>
          <p:nvPr>
            <p:ph type="body" idx="1"/>
          </p:nvPr>
        </p:nvSpPr>
        <p:spPr>
          <a:xfrm>
            <a:off x="5007400" y="798750"/>
            <a:ext cx="40995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Magnetics</a:t>
            </a:r>
            <a:endParaRPr/>
          </a:p>
        </p:txBody>
      </p:sp>
      <p:pic>
        <p:nvPicPr>
          <p:cNvPr id="1040" name="Google Shape;1040;p7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200" y="1295300"/>
            <a:ext cx="3150100" cy="3780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1" name="Google Shape;1041;p72"/>
          <p:cNvCxnSpPr/>
          <p:nvPr/>
        </p:nvCxnSpPr>
        <p:spPr>
          <a:xfrm flipH="1">
            <a:off x="2756200" y="3447600"/>
            <a:ext cx="63300" cy="23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2" name="Google Shape;1042;p72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563" y="1190600"/>
            <a:ext cx="3263173" cy="391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7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(Ch. 7)</a:t>
            </a:r>
            <a:endParaRPr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3"/>
          <p:cNvSpPr/>
          <p:nvPr/>
        </p:nvSpPr>
        <p:spPr>
          <a:xfrm>
            <a:off x="234200" y="868825"/>
            <a:ext cx="3664200" cy="13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7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 sz="2400"/>
          </a:p>
        </p:txBody>
      </p:sp>
      <p:sp>
        <p:nvSpPr>
          <p:cNvPr id="1050" name="Google Shape;1050;p73"/>
          <p:cNvSpPr txBox="1">
            <a:spLocks noGrp="1"/>
          </p:cNvSpPr>
          <p:nvPr>
            <p:ph type="body" idx="1"/>
          </p:nvPr>
        </p:nvSpPr>
        <p:spPr>
          <a:xfrm>
            <a:off x="311700" y="798755"/>
            <a:ext cx="8520600" cy="31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GB"/>
              <a:t>We developed a robust mixed-norm regularization that generate a suite of diverse models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Certain assumptions are better than others in predicting the data.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Robust features can be extracted through a learning process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 the right conditions and care, MVI can be used in paleomagnetic studies</a:t>
            </a:r>
            <a:endParaRPr/>
          </a:p>
          <a:p>
            <a:pPr marL="2286000" lvl="0" indent="4572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1" name="Google Shape;1051;p7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8214" y="4373946"/>
            <a:ext cx="1537039" cy="6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7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687" y="4472998"/>
            <a:ext cx="1273900" cy="45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7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6825" y="3781480"/>
            <a:ext cx="1537024" cy="55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73">
            <a:hlinkClick r:id="rId6"/>
          </p:cNvPr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904" y="4408575"/>
            <a:ext cx="1045541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73"/>
          <p:cNvPicPr preferRelativeResize="0"/>
          <p:nvPr/>
        </p:nvPicPr>
        <p:blipFill>
          <a:blip r:embed="rId8" cstate="email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952" y="4334788"/>
            <a:ext cx="581447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73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375" y="2987089"/>
            <a:ext cx="1273900" cy="68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73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20" y="2987095"/>
            <a:ext cx="1273900" cy="12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3"/>
          <p:cNvSpPr txBox="1"/>
          <p:nvPr/>
        </p:nvSpPr>
        <p:spPr>
          <a:xfrm>
            <a:off x="751800" y="3280550"/>
            <a:ext cx="39972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 y’all !</a:t>
            </a:r>
            <a:endParaRPr/>
          </a:p>
        </p:txBody>
      </p:sp>
      <p:pic>
        <p:nvPicPr>
          <p:cNvPr id="1059" name="Google Shape;1059;p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80550" y="2987100"/>
            <a:ext cx="1273900" cy="12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311700" y="798738"/>
            <a:ext cx="8520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Large amount of quality data - at all scales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868" y="2901640"/>
            <a:ext cx="4368120" cy="224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2827551"/>
            <a:ext cx="4368121" cy="231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746" y="1597500"/>
            <a:ext cx="1392033" cy="12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731" y="1571502"/>
            <a:ext cx="1444406" cy="1282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 flipH="1">
            <a:off x="2598330" y="1800096"/>
            <a:ext cx="41400" cy="30900"/>
          </a:xfrm>
          <a:prstGeom prst="parallelogram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 flipH="1">
            <a:off x="7086362" y="1765412"/>
            <a:ext cx="43800" cy="32700"/>
          </a:xfrm>
          <a:prstGeom prst="parallelogram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9"/>
          <p:cNvCxnSpPr>
            <a:endCxn id="134" idx="2"/>
          </p:cNvCxnSpPr>
          <p:nvPr/>
        </p:nvCxnSpPr>
        <p:spPr>
          <a:xfrm rot="10800000" flipH="1">
            <a:off x="1412992" y="1815546"/>
            <a:ext cx="1189200" cy="119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9"/>
          <p:cNvCxnSpPr>
            <a:endCxn id="134" idx="5"/>
          </p:cNvCxnSpPr>
          <p:nvPr/>
        </p:nvCxnSpPr>
        <p:spPr>
          <a:xfrm rot="10800000">
            <a:off x="2635867" y="1815546"/>
            <a:ext cx="934500" cy="11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9"/>
          <p:cNvCxnSpPr>
            <a:endCxn id="135" idx="2"/>
          </p:cNvCxnSpPr>
          <p:nvPr/>
        </p:nvCxnSpPr>
        <p:spPr>
          <a:xfrm rot="10800000" flipH="1">
            <a:off x="5952850" y="1781762"/>
            <a:ext cx="1137600" cy="117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9"/>
          <p:cNvCxnSpPr>
            <a:endCxn id="135" idx="5"/>
          </p:cNvCxnSpPr>
          <p:nvPr/>
        </p:nvCxnSpPr>
        <p:spPr>
          <a:xfrm rot="10800000">
            <a:off x="7126075" y="1781762"/>
            <a:ext cx="875100" cy="12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9"/>
          <p:cNvCxnSpPr/>
          <p:nvPr/>
        </p:nvCxnSpPr>
        <p:spPr>
          <a:xfrm rot="10800000" flipH="1">
            <a:off x="4713450" y="2903175"/>
            <a:ext cx="1098000" cy="199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41" name="Google Shape;141;p19"/>
          <p:cNvSpPr txBox="1"/>
          <p:nvPr/>
        </p:nvSpPr>
        <p:spPr>
          <a:xfrm rot="-3702576">
            <a:off x="4699704" y="3590395"/>
            <a:ext cx="1011519" cy="431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550 km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6040125" y="1172250"/>
            <a:ext cx="1684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Magnetism</a:t>
            </a: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2015150" y="1172250"/>
            <a:ext cx="9363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Gravity</a:t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2374871" y="3559721"/>
            <a:ext cx="394200" cy="296100"/>
          </a:xfrm>
          <a:prstGeom prst="trapezoid">
            <a:avLst>
              <a:gd name="adj" fmla="val 25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6810246" y="3559721"/>
            <a:ext cx="394200" cy="296100"/>
          </a:xfrm>
          <a:prstGeom prst="trapezoid">
            <a:avLst>
              <a:gd name="adj" fmla="val 25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01" y="2589600"/>
            <a:ext cx="3805349" cy="23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112" y="1545261"/>
            <a:ext cx="1696810" cy="89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311700" y="798738"/>
            <a:ext cx="8520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Down to deposit scale - Kevitsa, Finland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6040125" y="1172250"/>
            <a:ext cx="1684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Magnetism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2015150" y="1172250"/>
            <a:ext cx="9363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Gravity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116" y="1584148"/>
            <a:ext cx="1696808" cy="870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0"/>
          <p:cNvCxnSpPr/>
          <p:nvPr/>
        </p:nvCxnSpPr>
        <p:spPr>
          <a:xfrm>
            <a:off x="804200" y="4651500"/>
            <a:ext cx="358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58" name="Google Shape;158;p20"/>
          <p:cNvSpPr txBox="1"/>
          <p:nvPr/>
        </p:nvSpPr>
        <p:spPr>
          <a:xfrm rot="1109">
            <a:off x="1789860" y="4306983"/>
            <a:ext cx="929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13 km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497" y="2589600"/>
            <a:ext cx="3642004" cy="23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2422999" y="1854042"/>
            <a:ext cx="120600" cy="906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0"/>
          <p:cNvCxnSpPr>
            <a:endCxn id="160" idx="1"/>
          </p:cNvCxnSpPr>
          <p:nvPr/>
        </p:nvCxnSpPr>
        <p:spPr>
          <a:xfrm rot="10800000" flipH="1">
            <a:off x="785824" y="1899342"/>
            <a:ext cx="1648500" cy="154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0"/>
          <p:cNvCxnSpPr>
            <a:endCxn id="160" idx="3"/>
          </p:cNvCxnSpPr>
          <p:nvPr/>
        </p:nvCxnSpPr>
        <p:spPr>
          <a:xfrm rot="10800000">
            <a:off x="2532274" y="1899342"/>
            <a:ext cx="1887600" cy="13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0"/>
          <p:cNvSpPr/>
          <p:nvPr/>
        </p:nvSpPr>
        <p:spPr>
          <a:xfrm>
            <a:off x="6791210" y="1833550"/>
            <a:ext cx="120600" cy="90600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" name="Google Shape;164;p20"/>
          <p:cNvCxnSpPr>
            <a:endCxn id="163" idx="1"/>
          </p:cNvCxnSpPr>
          <p:nvPr/>
        </p:nvCxnSpPr>
        <p:spPr>
          <a:xfrm rot="10800000" flipH="1">
            <a:off x="5288435" y="1878850"/>
            <a:ext cx="1514100" cy="12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0"/>
          <p:cNvCxnSpPr>
            <a:endCxn id="163" idx="3"/>
          </p:cNvCxnSpPr>
          <p:nvPr/>
        </p:nvCxnSpPr>
        <p:spPr>
          <a:xfrm rot="10800000">
            <a:off x="6900485" y="1878850"/>
            <a:ext cx="1728000" cy="13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500" y="1458500"/>
            <a:ext cx="2289601" cy="123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363" y="2690900"/>
            <a:ext cx="4698773" cy="24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3585000" y="2614050"/>
            <a:ext cx="2274000" cy="2259000"/>
          </a:xfrm>
          <a:prstGeom prst="snip2SameRect">
            <a:avLst>
              <a:gd name="adj1" fmla="val 26082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xfrm>
            <a:off x="311700" y="798738"/>
            <a:ext cx="85206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Reflects changes in density and magnetization:</a:t>
            </a: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8354" y="2843300"/>
            <a:ext cx="2938676" cy="24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3498275" y="2884500"/>
            <a:ext cx="2421600" cy="2259000"/>
          </a:xfrm>
          <a:prstGeom prst="snip2SameRect">
            <a:avLst>
              <a:gd name="adj1" fmla="val 2116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4927850" y="2614050"/>
            <a:ext cx="1491900" cy="516300"/>
          </a:xfrm>
          <a:prstGeom prst="snip2SameRect">
            <a:avLst>
              <a:gd name="adj1" fmla="val 2116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5409125" y="1170800"/>
            <a:ext cx="3082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Total magnetic intensity (TMI)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2015150" y="1126925"/>
            <a:ext cx="9363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</a:t>
            </a:r>
            <a:r>
              <a:rPr lang="en-GB" sz="1200"/>
              <a:t>z</a:t>
            </a:r>
            <a:endParaRPr sz="1200"/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875" y="1515675"/>
            <a:ext cx="2191301" cy="127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225" y="3130350"/>
            <a:ext cx="1819777" cy="5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3194</Words>
  <Application>Microsoft Office PowerPoint</Application>
  <PresentationFormat>On-screen Show (16:9)</PresentationFormat>
  <Paragraphs>590</Paragraphs>
  <Slides>61</Slides>
  <Notes>61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Helvetica Neue</vt:lpstr>
      <vt:lpstr>Ubuntu</vt:lpstr>
      <vt:lpstr>Helvetica Neue Light</vt:lpstr>
      <vt:lpstr>Courier New</vt:lpstr>
      <vt:lpstr>Arial</vt:lpstr>
      <vt:lpstr>Calibri</vt:lpstr>
      <vt:lpstr>Simple Light</vt:lpstr>
      <vt:lpstr>    Advanced potential field data inversion</vt:lpstr>
      <vt:lpstr>Background </vt:lpstr>
      <vt:lpstr>Background </vt:lpstr>
      <vt:lpstr>Background </vt:lpstr>
      <vt:lpstr>Background </vt:lpstr>
      <vt:lpstr>Background </vt:lpstr>
      <vt:lpstr>Background </vt:lpstr>
      <vt:lpstr>Background </vt:lpstr>
      <vt:lpstr>Background </vt:lpstr>
      <vt:lpstr>Background </vt:lpstr>
      <vt:lpstr>Background </vt:lpstr>
      <vt:lpstr>Background </vt:lpstr>
      <vt:lpstr>Motivation</vt:lpstr>
      <vt:lpstr>Research question</vt:lpstr>
      <vt:lpstr>Research question</vt:lpstr>
      <vt:lpstr>Research question</vt:lpstr>
      <vt:lpstr>Research question</vt:lpstr>
      <vt:lpstr>The Thesis</vt:lpstr>
      <vt:lpstr>The Thesis</vt:lpstr>
      <vt:lpstr>Research Objectives</vt:lpstr>
      <vt:lpstr>Thesis arrangement</vt:lpstr>
      <vt:lpstr>Efficient forward modeling (Ch. 2)</vt:lpstr>
      <vt:lpstr>Efficient forward modeling (Ch. 2)</vt:lpstr>
      <vt:lpstr>Efficient forward modeling (Ch. 2)</vt:lpstr>
      <vt:lpstr>Thesis arrangement</vt:lpstr>
      <vt:lpstr>Mixed lp-norm regularization (Ch. 3)</vt:lpstr>
      <vt:lpstr>Mixed lp-norm regularization (Ch. 3)</vt:lpstr>
      <vt:lpstr>Mixed lp-norm regularization (Ch. 3)</vt:lpstr>
      <vt:lpstr>Mixed lp-norm regularization (Ch. 3)</vt:lpstr>
      <vt:lpstr>Mixed lp-norm regularization (Ch. 3)</vt:lpstr>
      <vt:lpstr>Mixed lp-norm regularization (Ch. 3)</vt:lpstr>
      <vt:lpstr>Mixed lp-norm regularization (Ch. 3)</vt:lpstr>
      <vt:lpstr>Mixed lp-norm regularization (Ch. 3)</vt:lpstr>
      <vt:lpstr>Mixed lp-norm regularization (Ch. 3)</vt:lpstr>
      <vt:lpstr>Mixed lp-norm regularization (Ch. 3)</vt:lpstr>
      <vt:lpstr>Thesis arrangement</vt:lpstr>
      <vt:lpstr>Sparse Magnetic Vector Inversion (Ch. 4)</vt:lpstr>
      <vt:lpstr>Sparse Magnetic Vector Inversion (Ch. 4)</vt:lpstr>
      <vt:lpstr>Sparse Magnetic Vector Inversion (Ch. 4)</vt:lpstr>
      <vt:lpstr>Sparse Magnetic Vector Inversion (Ch. 4)</vt:lpstr>
      <vt:lpstr>Thesis arrangement</vt:lpstr>
      <vt:lpstr>Rotated sparse norms (Ch. 5)</vt:lpstr>
      <vt:lpstr>Rotated sparse norms (Ch. 5)</vt:lpstr>
      <vt:lpstr>Rotated sparse norms (Ch. 5)</vt:lpstr>
      <vt:lpstr>Rotated sparse norms (Ch. 5)</vt:lpstr>
      <vt:lpstr>Thesis arrangement</vt:lpstr>
      <vt:lpstr>Learning Algorithm (Ch. 6)</vt:lpstr>
      <vt:lpstr>Learning Algorithm (Ch. 6)</vt:lpstr>
      <vt:lpstr>Learning Algorithm (Ch. 6)</vt:lpstr>
      <vt:lpstr>Learning Algorithm (Ch. 6)</vt:lpstr>
      <vt:lpstr>Learning Algorithm (Ch. 6)</vt:lpstr>
      <vt:lpstr>Learning Algorithm (Ch. 6)</vt:lpstr>
      <vt:lpstr>Learning Algorithm (Ch. 6)</vt:lpstr>
      <vt:lpstr>Learning Algorithm (Ch. 6)</vt:lpstr>
      <vt:lpstr>Learning Algorithm (Ch. 6)</vt:lpstr>
      <vt:lpstr>Learning Algorithm (Ch. 6)</vt:lpstr>
      <vt:lpstr>Thesis arrangement</vt:lpstr>
      <vt:lpstr>Case Study (Ch. 7)</vt:lpstr>
      <vt:lpstr>Case Study (Ch. 7)</vt:lpstr>
      <vt:lpstr>Case Study (Ch. 7)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Advanced potential field data inversion</dc:title>
  <cp:lastModifiedBy>Dominique Fournier</cp:lastModifiedBy>
  <cp:revision>2</cp:revision>
  <dcterms:modified xsi:type="dcterms:W3CDTF">2019-08-28T17:45:18Z</dcterms:modified>
</cp:coreProperties>
</file>